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3DB"/>
          </a:solidFill>
        </a:fill>
      </a:tcStyle>
    </a:wholeTbl>
    <a:band2H>
      <a:tcTxStyle b="def" i="def"/>
      <a:tcStyle>
        <a:tcBdr/>
        <a:fill>
          <a:solidFill>
            <a:srgbClr val="E8EA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sz="half" idx="21"/>
          </p:nvPr>
        </p:nvSpPr>
        <p:spPr>
          <a:xfrm>
            <a:off x="11171581" y="0"/>
            <a:ext cx="13206068" cy="87700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11001919" y="4492485"/>
            <a:ext cx="11338786" cy="72356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/>
          <p:nvPr>
            <p:ph type="pic" sz="half" idx="21"/>
          </p:nvPr>
        </p:nvSpPr>
        <p:spPr>
          <a:xfrm>
            <a:off x="8616461" y="0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" name="Image"/>
          <p:cNvSpPr/>
          <p:nvPr>
            <p:ph type="pic" sz="half" idx="22"/>
          </p:nvPr>
        </p:nvSpPr>
        <p:spPr>
          <a:xfrm>
            <a:off x="8616461" y="6996499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quarter" idx="21"/>
          </p:nvPr>
        </p:nvSpPr>
        <p:spPr>
          <a:xfrm>
            <a:off x="2018214" y="5114897"/>
            <a:ext cx="3059061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6" name="Image"/>
          <p:cNvSpPr/>
          <p:nvPr>
            <p:ph type="pic" sz="quarter" idx="22"/>
          </p:nvPr>
        </p:nvSpPr>
        <p:spPr>
          <a:xfrm>
            <a:off x="7362615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7" name="Image"/>
          <p:cNvSpPr/>
          <p:nvPr>
            <p:ph type="pic" sz="quarter" idx="23"/>
          </p:nvPr>
        </p:nvSpPr>
        <p:spPr>
          <a:xfrm>
            <a:off x="12707016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8" name="Image"/>
          <p:cNvSpPr/>
          <p:nvPr>
            <p:ph type="pic" sz="quarter" idx="24"/>
          </p:nvPr>
        </p:nvSpPr>
        <p:spPr>
          <a:xfrm>
            <a:off x="18051417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quarter" idx="21"/>
          </p:nvPr>
        </p:nvSpPr>
        <p:spPr>
          <a:xfrm>
            <a:off x="17338747" y="1538476"/>
            <a:ext cx="4941289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" name="Image"/>
          <p:cNvSpPr/>
          <p:nvPr>
            <p:ph type="pic" sz="quarter" idx="22"/>
          </p:nvPr>
        </p:nvSpPr>
        <p:spPr>
          <a:xfrm>
            <a:off x="11068066" y="1538476"/>
            <a:ext cx="4941288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 rot="16200000">
            <a:off x="11823699" y="1162049"/>
            <a:ext cx="730252" cy="24377651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0">
                <a:solidFill>
                  <a:srgbClr val="FFFFFF"/>
                </a:solidFill>
              </a:defRPr>
            </a:pPr>
          </a:p>
        </p:txBody>
      </p:sp>
      <p:grpSp>
        <p:nvGrpSpPr>
          <p:cNvPr id="5" name="Group"/>
          <p:cNvGrpSpPr/>
          <p:nvPr/>
        </p:nvGrpSpPr>
        <p:grpSpPr>
          <a:xfrm>
            <a:off x="547664" y="13233497"/>
            <a:ext cx="24552321" cy="1270001"/>
            <a:chOff x="0" y="0"/>
            <a:chExt cx="24552319" cy="1270000"/>
          </a:xfrm>
        </p:grpSpPr>
        <p:sp>
          <p:nvSpPr>
            <p:cNvPr id="3" name="COMPUTEROME 2.0 USERS WORKSHOP"/>
            <p:cNvSpPr/>
            <p:nvPr/>
          </p:nvSpPr>
          <p:spPr>
            <a:xfrm>
              <a:off x="2328231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4" name="UNIVERSITY OF COPENHAGEN, FEBRUARY 202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779461" y="12220247"/>
            <a:ext cx="5686638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omputerome@dtu.d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omputerome.dk/display/C2W/Getting+Started+-+new+users#GettingStarted-newusers-SSHlogintoComputerome2.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hyperlink" Target="mailto:username@ssh.computerome.dk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ssh.computerome.dk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2" t="0" r="41540" b="0"/>
          <a:stretch>
            <a:fillRect/>
          </a:stretch>
        </p:blipFill>
        <p:spPr>
          <a:xfrm>
            <a:off x="13259148" y="-47427"/>
            <a:ext cx="11160862" cy="1381073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7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4" name="Group"/>
          <p:cNvGrpSpPr/>
          <p:nvPr/>
        </p:nvGrpSpPr>
        <p:grpSpPr>
          <a:xfrm>
            <a:off x="1802182" y="5238965"/>
            <a:ext cx="1782968" cy="1776181"/>
            <a:chOff x="0" y="0"/>
            <a:chExt cx="1782967" cy="1776179"/>
          </a:xfrm>
        </p:grpSpPr>
        <p:sp>
          <p:nvSpPr>
            <p:cNvPr id="79" name="Circle"/>
            <p:cNvSpPr/>
            <p:nvPr/>
          </p:nvSpPr>
          <p:spPr>
            <a:xfrm>
              <a:off x="0" y="0"/>
              <a:ext cx="1782968" cy="1776180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" name="Circle"/>
            <p:cNvSpPr/>
            <p:nvPr/>
          </p:nvSpPr>
          <p:spPr>
            <a:xfrm>
              <a:off x="369558" y="355745"/>
              <a:ext cx="1069252" cy="1064689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" name="Circle"/>
            <p:cNvSpPr/>
            <p:nvPr/>
          </p:nvSpPr>
          <p:spPr>
            <a:xfrm>
              <a:off x="532071" y="515980"/>
              <a:ext cx="744223" cy="744223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" name="Rectangle"/>
            <p:cNvSpPr/>
            <p:nvPr/>
          </p:nvSpPr>
          <p:spPr>
            <a:xfrm rot="21000000">
              <a:off x="1062840" y="642309"/>
              <a:ext cx="577883" cy="369647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" name="Rectangle"/>
            <p:cNvSpPr/>
            <p:nvPr/>
          </p:nvSpPr>
          <p:spPr>
            <a:xfrm rot="600000">
              <a:off x="1059375" y="764123"/>
              <a:ext cx="577884" cy="40955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" name="OMPUTEROME 2.0…"/>
          <p:cNvSpPr txBox="1"/>
          <p:nvPr/>
        </p:nvSpPr>
        <p:spPr>
          <a:xfrm>
            <a:off x="3225772" y="5867400"/>
            <a:ext cx="8056737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OMPUTEROME 2.0</a:t>
            </a:r>
          </a:p>
          <a:p>
            <a: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86" name="Faculty of Health and Medical Sciences,…"/>
          <p:cNvSpPr txBox="1"/>
          <p:nvPr/>
        </p:nvSpPr>
        <p:spPr>
          <a:xfrm>
            <a:off x="8000972" y="12855308"/>
            <a:ext cx="5561267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aseline="28571" cap="all" spc="13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baseline="28571" cap="all" spc="13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University of Copenhagen</a:t>
            </a:r>
            <a:r>
              <a:t>, February, 2021</a:t>
            </a:r>
          </a:p>
        </p:txBody>
      </p:sp>
      <p:grpSp>
        <p:nvGrpSpPr>
          <p:cNvPr id="8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87" name="1325x215_WikiBanner.png" descr="1325x215_WikiBanner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53" name="Group"/>
          <p:cNvGrpSpPr/>
          <p:nvPr/>
        </p:nvGrpSpPr>
        <p:grpSpPr>
          <a:xfrm>
            <a:off x="3475264" y="3778385"/>
            <a:ext cx="17420772" cy="8444309"/>
            <a:chOff x="0" y="0"/>
            <a:chExt cx="17420770" cy="8444308"/>
          </a:xfrm>
        </p:grpSpPr>
        <p:sp>
          <p:nvSpPr>
            <p:cNvPr id="234" name="Line 14"/>
            <p:cNvSpPr/>
            <p:nvPr/>
          </p:nvSpPr>
          <p:spPr>
            <a:xfrm flipV="1">
              <a:off x="7878947" y="1207448"/>
              <a:ext cx="1" cy="144203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237" name="Group"/>
            <p:cNvGrpSpPr/>
            <p:nvPr/>
          </p:nvGrpSpPr>
          <p:grpSpPr>
            <a:xfrm>
              <a:off x="870393" y="2660251"/>
              <a:ext cx="2819708" cy="963422"/>
              <a:chOff x="0" y="0"/>
              <a:chExt cx="2819706" cy="963421"/>
            </a:xfrm>
          </p:grpSpPr>
          <p:sp>
            <p:nvSpPr>
              <p:cNvPr id="235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36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6210154" y="0"/>
              <a:ext cx="3337586" cy="1204060"/>
              <a:chOff x="0" y="0"/>
              <a:chExt cx="3337584" cy="1204059"/>
            </a:xfrm>
          </p:grpSpPr>
          <p:sp>
            <p:nvSpPr>
              <p:cNvPr id="238" name="Freeform 15"/>
              <p:cNvSpPr/>
              <p:nvPr/>
            </p:nvSpPr>
            <p:spPr>
              <a:xfrm>
                <a:off x="0" y="0"/>
                <a:ext cx="3337585" cy="1204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39" name="Freeform 25"/>
              <p:cNvSpPr/>
              <p:nvPr/>
            </p:nvSpPr>
            <p:spPr>
              <a:xfrm>
                <a:off x="118180" y="96684"/>
                <a:ext cx="3102582" cy="1009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3" name="Group"/>
            <p:cNvGrpSpPr/>
            <p:nvPr/>
          </p:nvGrpSpPr>
          <p:grpSpPr>
            <a:xfrm>
              <a:off x="6493252" y="2664214"/>
              <a:ext cx="2819707" cy="963422"/>
              <a:chOff x="0" y="0"/>
              <a:chExt cx="2819706" cy="963421"/>
            </a:xfrm>
          </p:grpSpPr>
          <p:sp>
            <p:nvSpPr>
              <p:cNvPr id="241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2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12115776" y="2657353"/>
              <a:ext cx="2819708" cy="953358"/>
              <a:chOff x="0" y="0"/>
              <a:chExt cx="2819706" cy="953357"/>
            </a:xfrm>
          </p:grpSpPr>
          <p:sp>
            <p:nvSpPr>
              <p:cNvPr id="244" name="Freeform 15"/>
              <p:cNvSpPr/>
              <p:nvPr/>
            </p:nvSpPr>
            <p:spPr>
              <a:xfrm>
                <a:off x="0" y="0"/>
                <a:ext cx="2819707" cy="953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5" name="Freeform 25"/>
              <p:cNvSpPr/>
              <p:nvPr/>
            </p:nvSpPr>
            <p:spPr>
              <a:xfrm>
                <a:off x="99842" y="76553"/>
                <a:ext cx="2621170" cy="79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9" name="Group"/>
            <p:cNvGrpSpPr/>
            <p:nvPr/>
          </p:nvGrpSpPr>
          <p:grpSpPr>
            <a:xfrm>
              <a:off x="6093989" y="4799255"/>
              <a:ext cx="1007034" cy="1005138"/>
              <a:chOff x="0" y="0"/>
              <a:chExt cx="1007032" cy="1005137"/>
            </a:xfrm>
          </p:grpSpPr>
          <p:sp>
            <p:nvSpPr>
              <p:cNvPr id="247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8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2" name="Group"/>
            <p:cNvGrpSpPr/>
            <p:nvPr/>
          </p:nvGrpSpPr>
          <p:grpSpPr>
            <a:xfrm>
              <a:off x="7377504" y="4801592"/>
              <a:ext cx="1007034" cy="1005139"/>
              <a:chOff x="0" y="0"/>
              <a:chExt cx="1007032" cy="1005137"/>
            </a:xfrm>
          </p:grpSpPr>
          <p:sp>
            <p:nvSpPr>
              <p:cNvPr id="25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53" name="Group"/>
            <p:cNvSpPr txBox="1"/>
            <p:nvPr/>
          </p:nvSpPr>
          <p:spPr>
            <a:xfrm>
              <a:off x="7257551" y="370936"/>
              <a:ext cx="1260542" cy="462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254" name="DATABASES"/>
            <p:cNvSpPr txBox="1"/>
            <p:nvPr/>
          </p:nvSpPr>
          <p:spPr>
            <a:xfrm>
              <a:off x="1234899" y="2861844"/>
              <a:ext cx="2157454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255" name="PROJECTS"/>
            <p:cNvSpPr txBox="1"/>
            <p:nvPr/>
          </p:nvSpPr>
          <p:spPr>
            <a:xfrm>
              <a:off x="12605198" y="2868146"/>
              <a:ext cx="188746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256" name="(…)"/>
            <p:cNvSpPr txBox="1"/>
            <p:nvPr/>
          </p:nvSpPr>
          <p:spPr>
            <a:xfrm>
              <a:off x="414346" y="6190395"/>
              <a:ext cx="756789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57" name="(…)"/>
            <p:cNvSpPr txBox="1"/>
            <p:nvPr/>
          </p:nvSpPr>
          <p:spPr>
            <a:xfrm>
              <a:off x="1947931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58" name="(…)"/>
            <p:cNvSpPr txBox="1"/>
            <p:nvPr/>
          </p:nvSpPr>
          <p:spPr>
            <a:xfrm>
              <a:off x="3497943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-1" y="4823692"/>
              <a:ext cx="1482721" cy="646315"/>
              <a:chOff x="0" y="0"/>
              <a:chExt cx="1482719" cy="646313"/>
            </a:xfrm>
          </p:grpSpPr>
          <p:sp>
            <p:nvSpPr>
              <p:cNvPr id="259" name="Freeform 15"/>
              <p:cNvSpPr/>
              <p:nvPr/>
            </p:nvSpPr>
            <p:spPr>
              <a:xfrm>
                <a:off x="0" y="0"/>
                <a:ext cx="1482720" cy="64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0" name="Freeform 25"/>
              <p:cNvSpPr/>
              <p:nvPr/>
            </p:nvSpPr>
            <p:spPr>
              <a:xfrm>
                <a:off x="52501" y="51898"/>
                <a:ext cx="1378321" cy="54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2" name="(…)"/>
            <p:cNvSpPr txBox="1"/>
            <p:nvPr/>
          </p:nvSpPr>
          <p:spPr>
            <a:xfrm>
              <a:off x="4711982" y="4902404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7003" y="4836392"/>
              <a:ext cx="1463693" cy="638021"/>
              <a:chOff x="0" y="0"/>
              <a:chExt cx="1463691" cy="638019"/>
            </a:xfrm>
          </p:grpSpPr>
          <p:sp>
            <p:nvSpPr>
              <p:cNvPr id="26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8" name="Group"/>
            <p:cNvGrpSpPr/>
            <p:nvPr/>
          </p:nvGrpSpPr>
          <p:grpSpPr>
            <a:xfrm>
              <a:off x="3144492" y="4836392"/>
              <a:ext cx="1463693" cy="638021"/>
              <a:chOff x="0" y="0"/>
              <a:chExt cx="1463691" cy="638019"/>
            </a:xfrm>
          </p:grpSpPr>
          <p:sp>
            <p:nvSpPr>
              <p:cNvPr id="26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9" name="(…)"/>
            <p:cNvSpPr txBox="1"/>
            <p:nvPr/>
          </p:nvSpPr>
          <p:spPr>
            <a:xfrm>
              <a:off x="9906751" y="5061525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635831" y="4801592"/>
              <a:ext cx="1007034" cy="1005139"/>
              <a:chOff x="0" y="0"/>
              <a:chExt cx="1007032" cy="1005137"/>
            </a:xfrm>
          </p:grpSpPr>
          <p:sp>
            <p:nvSpPr>
              <p:cNvPr id="27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3" name="Line 14"/>
            <p:cNvSpPr/>
            <p:nvPr/>
          </p:nvSpPr>
          <p:spPr>
            <a:xfrm flipV="1">
              <a:off x="2359225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4" name="Line 14"/>
            <p:cNvSpPr/>
            <p:nvPr/>
          </p:nvSpPr>
          <p:spPr>
            <a:xfrm flipH="1" flipV="1">
              <a:off x="2312524" y="1928465"/>
              <a:ext cx="1118116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5" name="Line 14"/>
            <p:cNvSpPr/>
            <p:nvPr/>
          </p:nvSpPr>
          <p:spPr>
            <a:xfrm flipV="1">
              <a:off x="13549798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6" name="Oval 23"/>
            <p:cNvSpPr/>
            <p:nvPr/>
          </p:nvSpPr>
          <p:spPr>
            <a:xfrm>
              <a:off x="13450079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7" name="Oval 23"/>
            <p:cNvSpPr/>
            <p:nvPr/>
          </p:nvSpPr>
          <p:spPr>
            <a:xfrm>
              <a:off x="7793694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8" name="Oval 23"/>
            <p:cNvSpPr/>
            <p:nvPr/>
          </p:nvSpPr>
          <p:spPr>
            <a:xfrm>
              <a:off x="2290445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9" name="Line 14"/>
            <p:cNvSpPr/>
            <p:nvPr/>
          </p:nvSpPr>
          <p:spPr>
            <a:xfrm flipV="1">
              <a:off x="741360" y="4279976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2308849" y="3665341"/>
              <a:ext cx="1" cy="115573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1" name="Line 14"/>
            <p:cNvSpPr/>
            <p:nvPr/>
          </p:nvSpPr>
          <p:spPr>
            <a:xfrm flipV="1">
              <a:off x="3876337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2" name="Line 14"/>
            <p:cNvSpPr/>
            <p:nvPr/>
          </p:nvSpPr>
          <p:spPr>
            <a:xfrm flipH="1" flipV="1">
              <a:off x="752158" y="4274625"/>
              <a:ext cx="3113383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3" name="Oval 23"/>
            <p:cNvSpPr/>
            <p:nvPr/>
          </p:nvSpPr>
          <p:spPr>
            <a:xfrm>
              <a:off x="657732" y="4187364"/>
              <a:ext cx="172516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4" name="Oval 23"/>
            <p:cNvSpPr/>
            <p:nvPr/>
          </p:nvSpPr>
          <p:spPr>
            <a:xfrm>
              <a:off x="2223595" y="418736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5" name="Oval 23"/>
            <p:cNvSpPr/>
            <p:nvPr/>
          </p:nvSpPr>
          <p:spPr>
            <a:xfrm>
              <a:off x="3791085" y="4185176"/>
              <a:ext cx="172515" cy="17452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11226294" y="4827839"/>
              <a:ext cx="1463693" cy="638021"/>
              <a:chOff x="0" y="0"/>
              <a:chExt cx="1463691" cy="638019"/>
            </a:xfrm>
          </p:grpSpPr>
          <p:sp>
            <p:nvSpPr>
              <p:cNvPr id="28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8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89" name="(…)"/>
            <p:cNvSpPr txBox="1"/>
            <p:nvPr/>
          </p:nvSpPr>
          <p:spPr>
            <a:xfrm>
              <a:off x="15928762" y="4906551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12793784" y="4827839"/>
              <a:ext cx="1463693" cy="638021"/>
              <a:chOff x="0" y="0"/>
              <a:chExt cx="1463691" cy="638019"/>
            </a:xfrm>
          </p:grpSpPr>
          <p:sp>
            <p:nvSpPr>
              <p:cNvPr id="290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1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95" name="Group"/>
            <p:cNvGrpSpPr/>
            <p:nvPr/>
          </p:nvGrpSpPr>
          <p:grpSpPr>
            <a:xfrm>
              <a:off x="14361273" y="4827839"/>
              <a:ext cx="1463693" cy="638021"/>
              <a:chOff x="0" y="0"/>
              <a:chExt cx="1463691" cy="638019"/>
            </a:xfrm>
          </p:grpSpPr>
          <p:sp>
            <p:nvSpPr>
              <p:cNvPr id="29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96" name="Line 14"/>
            <p:cNvSpPr/>
            <p:nvPr/>
          </p:nvSpPr>
          <p:spPr>
            <a:xfrm flipV="1">
              <a:off x="11958140" y="4284123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7" name="Line 14"/>
            <p:cNvSpPr/>
            <p:nvPr/>
          </p:nvSpPr>
          <p:spPr>
            <a:xfrm flipV="1">
              <a:off x="13525631" y="3636907"/>
              <a:ext cx="1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8" name="Line 14"/>
            <p:cNvSpPr/>
            <p:nvPr/>
          </p:nvSpPr>
          <p:spPr>
            <a:xfrm flipV="1">
              <a:off x="15093119" y="427877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9" name="Line 14"/>
            <p:cNvSpPr/>
            <p:nvPr/>
          </p:nvSpPr>
          <p:spPr>
            <a:xfrm flipH="1" flipV="1">
              <a:off x="11976221" y="4268885"/>
              <a:ext cx="311338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0" name="Oval 23"/>
            <p:cNvSpPr/>
            <p:nvPr/>
          </p:nvSpPr>
          <p:spPr>
            <a:xfrm>
              <a:off x="11872887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1" name="Oval 23"/>
            <p:cNvSpPr/>
            <p:nvPr/>
          </p:nvSpPr>
          <p:spPr>
            <a:xfrm>
              <a:off x="13440376" y="4178917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2" name="Oval 23"/>
            <p:cNvSpPr/>
            <p:nvPr/>
          </p:nvSpPr>
          <p:spPr>
            <a:xfrm>
              <a:off x="15007866" y="4189323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7877943" y="3630607"/>
              <a:ext cx="1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4" name="Line 14"/>
            <p:cNvSpPr/>
            <p:nvPr/>
          </p:nvSpPr>
          <p:spPr>
            <a:xfrm flipV="1">
              <a:off x="9148898" y="4277926"/>
              <a:ext cx="1" cy="52717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5" name="Line 14"/>
            <p:cNvSpPr/>
            <p:nvPr/>
          </p:nvSpPr>
          <p:spPr>
            <a:xfrm flipH="1">
              <a:off x="6603903" y="4274625"/>
              <a:ext cx="2529050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6" name="Oval 23"/>
            <p:cNvSpPr/>
            <p:nvPr/>
          </p:nvSpPr>
          <p:spPr>
            <a:xfrm>
              <a:off x="7792691" y="418162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7" name="Oval 23"/>
            <p:cNvSpPr/>
            <p:nvPr/>
          </p:nvSpPr>
          <p:spPr>
            <a:xfrm>
              <a:off x="9053091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8" name="DB X"/>
            <p:cNvSpPr txBox="1"/>
            <p:nvPr/>
          </p:nvSpPr>
          <p:spPr>
            <a:xfrm>
              <a:off x="308691" y="4901993"/>
              <a:ext cx="890526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309" name="DB Y"/>
            <p:cNvSpPr txBox="1"/>
            <p:nvPr/>
          </p:nvSpPr>
          <p:spPr>
            <a:xfrm>
              <a:off x="1888774" y="4901993"/>
              <a:ext cx="86533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310" name="DB Z"/>
            <p:cNvSpPr txBox="1"/>
            <p:nvPr/>
          </p:nvSpPr>
          <p:spPr>
            <a:xfrm>
              <a:off x="3487201" y="4897971"/>
              <a:ext cx="87265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311" name="Line 14"/>
            <p:cNvSpPr/>
            <p:nvPr/>
          </p:nvSpPr>
          <p:spPr>
            <a:xfrm flipV="1">
              <a:off x="732318" y="5480765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2" name="Line 14"/>
            <p:cNvSpPr/>
            <p:nvPr/>
          </p:nvSpPr>
          <p:spPr>
            <a:xfrm flipV="1">
              <a:off x="2308849" y="548501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3" name="Line 14"/>
            <p:cNvSpPr/>
            <p:nvPr/>
          </p:nvSpPr>
          <p:spPr>
            <a:xfrm flipV="1">
              <a:off x="3873152" y="547729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4" name="Line 14"/>
            <p:cNvSpPr/>
            <p:nvPr/>
          </p:nvSpPr>
          <p:spPr>
            <a:xfrm flipH="1" flipV="1">
              <a:off x="13539323" y="6100328"/>
              <a:ext cx="313278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5" name="Line 14"/>
            <p:cNvSpPr/>
            <p:nvPr/>
          </p:nvSpPr>
          <p:spPr>
            <a:xfrm flipV="1">
              <a:off x="16714106" y="7326641"/>
              <a:ext cx="1" cy="25125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6588465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7" name="Male"/>
            <p:cNvSpPr/>
            <p:nvPr/>
          </p:nvSpPr>
          <p:spPr>
            <a:xfrm>
              <a:off x="7764498" y="4965827"/>
              <a:ext cx="233046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8" name="Male"/>
            <p:cNvSpPr/>
            <p:nvPr/>
          </p:nvSpPr>
          <p:spPr>
            <a:xfrm>
              <a:off x="9022826" y="4987410"/>
              <a:ext cx="233045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9" name="Male"/>
            <p:cNvSpPr/>
            <p:nvPr/>
          </p:nvSpPr>
          <p:spPr>
            <a:xfrm>
              <a:off x="6480983" y="4965578"/>
              <a:ext cx="233046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16298257" y="7589034"/>
              <a:ext cx="856888" cy="855275"/>
              <a:chOff x="0" y="0"/>
              <a:chExt cx="856886" cy="855274"/>
            </a:xfrm>
          </p:grpSpPr>
          <p:grpSp>
            <p:nvGrpSpPr>
              <p:cNvPr id="322" name="Group"/>
              <p:cNvGrpSpPr/>
              <p:nvPr/>
            </p:nvGrpSpPr>
            <p:grpSpPr>
              <a:xfrm>
                <a:off x="0" y="0"/>
                <a:ext cx="856887" cy="855275"/>
                <a:chOff x="0" y="0"/>
                <a:chExt cx="856886" cy="855274"/>
              </a:xfrm>
            </p:grpSpPr>
            <p:sp>
              <p:nvSpPr>
                <p:cNvPr id="320" name="Oval 8"/>
                <p:cNvSpPr/>
                <p:nvPr/>
              </p:nvSpPr>
              <p:spPr>
                <a:xfrm>
                  <a:off x="0" y="0"/>
                  <a:ext cx="856887" cy="855275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321" name="Oval 18"/>
                <p:cNvSpPr/>
                <p:nvPr/>
              </p:nvSpPr>
              <p:spPr>
                <a:xfrm>
                  <a:off x="70131" y="69324"/>
                  <a:ext cx="717432" cy="716626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  <p:sp>
            <p:nvSpPr>
              <p:cNvPr id="323" name="Male"/>
              <p:cNvSpPr/>
              <p:nvPr/>
            </p:nvSpPr>
            <p:spPr>
              <a:xfrm>
                <a:off x="329294" y="139747"/>
                <a:ext cx="198300" cy="53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fill="norm" stroke="1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12822099" y="6668229"/>
              <a:ext cx="1463693" cy="638021"/>
              <a:chOff x="0" y="0"/>
              <a:chExt cx="1463691" cy="638019"/>
            </a:xfrm>
          </p:grpSpPr>
          <p:sp>
            <p:nvSpPr>
              <p:cNvPr id="325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26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28" name="(…)"/>
            <p:cNvSpPr txBox="1"/>
            <p:nvPr/>
          </p:nvSpPr>
          <p:spPr>
            <a:xfrm>
              <a:off x="11964558" y="6753251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14389589" y="6668229"/>
              <a:ext cx="1463693" cy="638021"/>
              <a:chOff x="0" y="0"/>
              <a:chExt cx="1463691" cy="638019"/>
            </a:xfrm>
          </p:grpSpPr>
          <p:sp>
            <p:nvSpPr>
              <p:cNvPr id="329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0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34" name="Group"/>
            <p:cNvGrpSpPr/>
            <p:nvPr/>
          </p:nvGrpSpPr>
          <p:grpSpPr>
            <a:xfrm>
              <a:off x="15957078" y="6668229"/>
              <a:ext cx="1463693" cy="638021"/>
              <a:chOff x="0" y="0"/>
              <a:chExt cx="1463691" cy="638019"/>
            </a:xfrm>
          </p:grpSpPr>
          <p:sp>
            <p:nvSpPr>
              <p:cNvPr id="332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3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35" name="Line 14"/>
            <p:cNvSpPr/>
            <p:nvPr/>
          </p:nvSpPr>
          <p:spPr>
            <a:xfrm flipV="1">
              <a:off x="13553945" y="612451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6" name="Line 14"/>
            <p:cNvSpPr/>
            <p:nvPr/>
          </p:nvSpPr>
          <p:spPr>
            <a:xfrm flipV="1">
              <a:off x="15121436" y="5477297"/>
              <a:ext cx="1" cy="11883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7" name="Line 14"/>
            <p:cNvSpPr/>
            <p:nvPr/>
          </p:nvSpPr>
          <p:spPr>
            <a:xfrm flipV="1">
              <a:off x="16688924" y="6119161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8" name="APPS"/>
            <p:cNvSpPr txBox="1"/>
            <p:nvPr/>
          </p:nvSpPr>
          <p:spPr>
            <a:xfrm>
              <a:off x="13099561" y="6750849"/>
              <a:ext cx="902380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339" name="DATA"/>
            <p:cNvSpPr txBox="1"/>
            <p:nvPr/>
          </p:nvSpPr>
          <p:spPr>
            <a:xfrm>
              <a:off x="14705258" y="6746423"/>
              <a:ext cx="890527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340" name="PEOPLE"/>
            <p:cNvSpPr txBox="1"/>
            <p:nvPr/>
          </p:nvSpPr>
          <p:spPr>
            <a:xfrm>
              <a:off x="16083836" y="6754357"/>
              <a:ext cx="126054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341" name="Oval 23"/>
            <p:cNvSpPr/>
            <p:nvPr/>
          </p:nvSpPr>
          <p:spPr>
            <a:xfrm>
              <a:off x="13462674" y="6034572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2" name="Oval 23"/>
            <p:cNvSpPr/>
            <p:nvPr/>
          </p:nvSpPr>
          <p:spPr>
            <a:xfrm>
              <a:off x="15035178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3" name="Oval 23"/>
            <p:cNvSpPr/>
            <p:nvPr/>
          </p:nvSpPr>
          <p:spPr>
            <a:xfrm>
              <a:off x="16602667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4" name="LOG IN"/>
            <p:cNvSpPr txBox="1"/>
            <p:nvPr/>
          </p:nvSpPr>
          <p:spPr>
            <a:xfrm>
              <a:off x="7272835" y="6746882"/>
              <a:ext cx="1260542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45" name="Shape"/>
            <p:cNvSpPr/>
            <p:nvPr/>
          </p:nvSpPr>
          <p:spPr>
            <a:xfrm rot="16200000">
              <a:off x="7626050" y="6171185"/>
              <a:ext cx="545527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6" name="WORK HERE"/>
            <p:cNvSpPr txBox="1"/>
            <p:nvPr/>
          </p:nvSpPr>
          <p:spPr>
            <a:xfrm>
              <a:off x="13122067" y="7877210"/>
              <a:ext cx="2287058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347" name="PRO 1"/>
            <p:cNvSpPr txBox="1"/>
            <p:nvPr/>
          </p:nvSpPr>
          <p:spPr>
            <a:xfrm>
              <a:off x="11471819" y="4927287"/>
              <a:ext cx="99337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1</a:t>
              </a:r>
            </a:p>
          </p:txBody>
        </p:sp>
        <p:sp>
          <p:nvSpPr>
            <p:cNvPr id="348" name="PRO 2"/>
            <p:cNvSpPr txBox="1"/>
            <p:nvPr/>
          </p:nvSpPr>
          <p:spPr>
            <a:xfrm>
              <a:off x="13064816" y="4921308"/>
              <a:ext cx="99658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2</a:t>
              </a:r>
            </a:p>
          </p:txBody>
        </p:sp>
        <p:sp>
          <p:nvSpPr>
            <p:cNvPr id="349" name="PRO 3"/>
            <p:cNvSpPr txBox="1"/>
            <p:nvPr/>
          </p:nvSpPr>
          <p:spPr>
            <a:xfrm>
              <a:off x="14632094" y="4927287"/>
              <a:ext cx="94933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3</a:t>
              </a:r>
            </a:p>
          </p:txBody>
        </p:sp>
        <p:sp>
          <p:nvSpPr>
            <p:cNvPr id="350" name="Shape"/>
            <p:cNvSpPr/>
            <p:nvPr/>
          </p:nvSpPr>
          <p:spPr>
            <a:xfrm>
              <a:off x="15467581" y="7971318"/>
              <a:ext cx="545527" cy="3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1" name="Oval 23"/>
            <p:cNvSpPr/>
            <p:nvPr/>
          </p:nvSpPr>
          <p:spPr>
            <a:xfrm>
              <a:off x="6513699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52" name="PEOPLE"/>
            <p:cNvSpPr txBox="1"/>
            <p:nvPr/>
          </p:nvSpPr>
          <p:spPr>
            <a:xfrm>
              <a:off x="7161797" y="2868146"/>
              <a:ext cx="148261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</p:grpSp>
      <p:sp>
        <p:nvSpPr>
          <p:cNvPr id="354" name="Rectangle"/>
          <p:cNvSpPr/>
          <p:nvPr/>
        </p:nvSpPr>
        <p:spPr>
          <a:xfrm>
            <a:off x="1619250" y="3329582"/>
            <a:ext cx="21132800" cy="9341915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3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3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"/>
          <p:cNvSpPr/>
          <p:nvPr/>
        </p:nvSpPr>
        <p:spPr>
          <a:xfrm>
            <a:off x="12242339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0" name="Rounded Rectangle"/>
          <p:cNvSpPr/>
          <p:nvPr/>
        </p:nvSpPr>
        <p:spPr>
          <a:xfrm>
            <a:off x="1418138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2" name="Your private directory.…"/>
          <p:cNvSpPr txBox="1"/>
          <p:nvPr/>
        </p:nvSpPr>
        <p:spPr>
          <a:xfrm>
            <a:off x="2574668" y="6909899"/>
            <a:ext cx="5099894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8041206" y="5917908"/>
            <a:ext cx="3163747" cy="5651718"/>
            <a:chOff x="0" y="0"/>
            <a:chExt cx="3163746" cy="5651717"/>
          </a:xfrm>
        </p:grpSpPr>
        <p:sp>
          <p:nvSpPr>
            <p:cNvPr id="363" name="Line 14"/>
            <p:cNvSpPr/>
            <p:nvPr/>
          </p:nvSpPr>
          <p:spPr>
            <a:xfrm flipV="1">
              <a:off x="1591252" y="867442"/>
              <a:ext cx="1" cy="6395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64" name="Freeform 15"/>
            <p:cNvSpPr/>
            <p:nvPr/>
          </p:nvSpPr>
          <p:spPr>
            <a:xfrm>
              <a:off x="355932" y="1520136"/>
              <a:ext cx="2513710" cy="85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65" name="Freeform 25"/>
            <p:cNvSpPr/>
            <p:nvPr/>
          </p:nvSpPr>
          <p:spPr>
            <a:xfrm>
              <a:off x="444941" y="1589103"/>
              <a:ext cx="2336717" cy="72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368" name="Group"/>
            <p:cNvGrpSpPr/>
            <p:nvPr/>
          </p:nvGrpSpPr>
          <p:grpSpPr>
            <a:xfrm>
              <a:off x="0" y="3423481"/>
              <a:ext cx="897749" cy="896060"/>
              <a:chOff x="0" y="0"/>
              <a:chExt cx="897748" cy="896058"/>
            </a:xfrm>
          </p:grpSpPr>
          <p:sp>
            <p:nvSpPr>
              <p:cNvPr id="366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67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71" name="Group"/>
            <p:cNvGrpSpPr/>
            <p:nvPr/>
          </p:nvGrpSpPr>
          <p:grpSpPr>
            <a:xfrm>
              <a:off x="1144227" y="3425565"/>
              <a:ext cx="897749" cy="896059"/>
              <a:chOff x="0" y="0"/>
              <a:chExt cx="897748" cy="896058"/>
            </a:xfrm>
          </p:grpSpPr>
          <p:sp>
            <p:nvSpPr>
              <p:cNvPr id="369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0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2" name="PEOPLE"/>
            <p:cNvSpPr txBox="1"/>
            <p:nvPr/>
          </p:nvSpPr>
          <p:spPr>
            <a:xfrm>
              <a:off x="877236" y="1690888"/>
              <a:ext cx="1507931" cy="49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2265998" y="3425565"/>
              <a:ext cx="897749" cy="896059"/>
              <a:chOff x="0" y="0"/>
              <a:chExt cx="897748" cy="896058"/>
            </a:xfrm>
          </p:grpSpPr>
          <p:sp>
            <p:nvSpPr>
              <p:cNvPr id="373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4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6" name="Line 14"/>
            <p:cNvSpPr/>
            <p:nvPr/>
          </p:nvSpPr>
          <p:spPr>
            <a:xfrm flipV="1">
              <a:off x="1590357" y="2381657"/>
              <a:ext cx="1" cy="10303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7" name="Line 14"/>
            <p:cNvSpPr/>
            <p:nvPr/>
          </p:nvSpPr>
          <p:spPr>
            <a:xfrm flipV="1">
              <a:off x="2723387" y="2958728"/>
              <a:ext cx="1" cy="46996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8" name="Line 14"/>
            <p:cNvSpPr/>
            <p:nvPr/>
          </p:nvSpPr>
          <p:spPr>
            <a:xfrm flipH="1" flipV="1">
              <a:off x="454577" y="2955784"/>
              <a:ext cx="2254595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9" name="Oval 23"/>
            <p:cNvSpPr/>
            <p:nvPr/>
          </p:nvSpPr>
          <p:spPr>
            <a:xfrm>
              <a:off x="1514355" y="2872877"/>
              <a:ext cx="153794" cy="15558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0" name="Oval 23"/>
            <p:cNvSpPr/>
            <p:nvPr/>
          </p:nvSpPr>
          <p:spPr>
            <a:xfrm>
              <a:off x="2637974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1" name="Line 14"/>
            <p:cNvSpPr/>
            <p:nvPr/>
          </p:nvSpPr>
          <p:spPr>
            <a:xfrm flipV="1">
              <a:off x="440815" y="2955784"/>
              <a:ext cx="1" cy="47584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82" name="Male"/>
            <p:cNvSpPr/>
            <p:nvPr/>
          </p:nvSpPr>
          <p:spPr>
            <a:xfrm>
              <a:off x="1489223" y="3571977"/>
              <a:ext cx="207756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3" name="Male"/>
            <p:cNvSpPr/>
            <p:nvPr/>
          </p:nvSpPr>
          <p:spPr>
            <a:xfrm>
              <a:off x="2610997" y="3591217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4" name="Male"/>
            <p:cNvSpPr/>
            <p:nvPr/>
          </p:nvSpPr>
          <p:spPr>
            <a:xfrm>
              <a:off x="344997" y="3571755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5" name="LOG IN"/>
            <p:cNvSpPr txBox="1"/>
            <p:nvPr/>
          </p:nvSpPr>
          <p:spPr>
            <a:xfrm>
              <a:off x="1050916" y="5159750"/>
              <a:ext cx="1280220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86" name="Shape"/>
            <p:cNvSpPr/>
            <p:nvPr/>
          </p:nvSpPr>
          <p:spPr>
            <a:xfrm rot="16200000">
              <a:off x="1365798" y="4646528"/>
              <a:ext cx="486326" cy="289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7" name="Oval 23"/>
            <p:cNvSpPr/>
            <p:nvPr/>
          </p:nvSpPr>
          <p:spPr>
            <a:xfrm>
              <a:off x="374162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390" name="Group"/>
            <p:cNvGrpSpPr/>
            <p:nvPr/>
          </p:nvGrpSpPr>
          <p:grpSpPr>
            <a:xfrm>
              <a:off x="323801" y="-1"/>
              <a:ext cx="2556400" cy="849376"/>
              <a:chOff x="0" y="0"/>
              <a:chExt cx="2556398" cy="849374"/>
            </a:xfrm>
          </p:grpSpPr>
          <p:sp>
            <p:nvSpPr>
              <p:cNvPr id="388" name="Freeform 15"/>
              <p:cNvSpPr/>
              <p:nvPr/>
            </p:nvSpPr>
            <p:spPr>
              <a:xfrm>
                <a:off x="0" y="0"/>
                <a:ext cx="2556399" cy="849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89" name="Freeform 25"/>
              <p:cNvSpPr/>
              <p:nvPr/>
            </p:nvSpPr>
            <p:spPr>
              <a:xfrm>
                <a:off x="90519" y="68203"/>
                <a:ext cx="2376400" cy="71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1" name="HOME"/>
            <p:cNvSpPr txBox="1"/>
            <p:nvPr/>
          </p:nvSpPr>
          <p:spPr>
            <a:xfrm>
              <a:off x="1075178" y="168635"/>
              <a:ext cx="1104587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39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/home/people/username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17996561" y="6031360"/>
            <a:ext cx="4118077" cy="5163218"/>
            <a:chOff x="0" y="0"/>
            <a:chExt cx="4118075" cy="5163216"/>
          </a:xfrm>
        </p:grpSpPr>
        <p:grpSp>
          <p:nvGrpSpPr>
            <p:cNvPr id="396" name="Group"/>
            <p:cNvGrpSpPr/>
            <p:nvPr/>
          </p:nvGrpSpPr>
          <p:grpSpPr>
            <a:xfrm>
              <a:off x="777821" y="1538064"/>
              <a:ext cx="2519814" cy="860956"/>
              <a:chOff x="0" y="0"/>
              <a:chExt cx="2519813" cy="860954"/>
            </a:xfrm>
          </p:grpSpPr>
          <p:sp>
            <p:nvSpPr>
              <p:cNvPr id="394" name="Freeform 15"/>
              <p:cNvSpPr/>
              <p:nvPr/>
            </p:nvSpPr>
            <p:spPr>
              <a:xfrm>
                <a:off x="0" y="0"/>
                <a:ext cx="2519813" cy="86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5" name="Freeform 25"/>
              <p:cNvSpPr/>
              <p:nvPr/>
            </p:nvSpPr>
            <p:spPr>
              <a:xfrm>
                <a:off x="89223" y="69133"/>
                <a:ext cx="2342392" cy="72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7" name="DATABASES"/>
            <p:cNvSpPr txBox="1"/>
            <p:nvPr/>
          </p:nvSpPr>
          <p:spPr>
            <a:xfrm>
              <a:off x="1114910" y="1706866"/>
              <a:ext cx="1927995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398" name="(…)"/>
            <p:cNvSpPr txBox="1"/>
            <p:nvPr/>
          </p:nvSpPr>
          <p:spPr>
            <a:xfrm>
              <a:off x="370278" y="4670055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399" name="(…)"/>
            <p:cNvSpPr txBox="1"/>
            <p:nvPr/>
          </p:nvSpPr>
          <p:spPr>
            <a:xfrm>
              <a:off x="1740754" y="4659199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0" name="(…)"/>
            <p:cNvSpPr txBox="1"/>
            <p:nvPr/>
          </p:nvSpPr>
          <p:spPr>
            <a:xfrm>
              <a:off x="3125916" y="4659199"/>
              <a:ext cx="676300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-1" y="3448711"/>
              <a:ext cx="1325024" cy="577575"/>
              <a:chOff x="0" y="0"/>
              <a:chExt cx="1325022" cy="577574"/>
            </a:xfrm>
          </p:grpSpPr>
          <p:sp>
            <p:nvSpPr>
              <p:cNvPr id="401" name="Freeform 15"/>
              <p:cNvSpPr/>
              <p:nvPr/>
            </p:nvSpPr>
            <p:spPr>
              <a:xfrm>
                <a:off x="0" y="0"/>
                <a:ext cx="1325023" cy="57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2" name="Freeform 25"/>
              <p:cNvSpPr/>
              <p:nvPr/>
            </p:nvSpPr>
            <p:spPr>
              <a:xfrm>
                <a:off x="46917" y="46378"/>
                <a:ext cx="1231728" cy="484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1409278" y="3448711"/>
              <a:ext cx="1308020" cy="570163"/>
              <a:chOff x="0" y="0"/>
              <a:chExt cx="1308018" cy="570162"/>
            </a:xfrm>
          </p:grpSpPr>
          <p:sp>
            <p:nvSpPr>
              <p:cNvPr id="404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5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09" name="Group"/>
            <p:cNvGrpSpPr/>
            <p:nvPr/>
          </p:nvGrpSpPr>
          <p:grpSpPr>
            <a:xfrm>
              <a:off x="2810056" y="3448711"/>
              <a:ext cx="1308020" cy="570163"/>
              <a:chOff x="0" y="0"/>
              <a:chExt cx="1308018" cy="570162"/>
            </a:xfrm>
          </p:grpSpPr>
          <p:sp>
            <p:nvSpPr>
              <p:cNvPr id="407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8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0" name="Line 14"/>
            <p:cNvSpPr/>
            <p:nvPr/>
          </p:nvSpPr>
          <p:spPr>
            <a:xfrm flipV="1">
              <a:off x="2037728" y="852224"/>
              <a:ext cx="1" cy="64111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1" name="Line 14"/>
            <p:cNvSpPr/>
            <p:nvPr/>
          </p:nvSpPr>
          <p:spPr>
            <a:xfrm flipV="1">
              <a:off x="2063286" y="2413558"/>
              <a:ext cx="1" cy="10328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2" name="Line 14"/>
            <p:cNvSpPr/>
            <p:nvPr/>
          </p:nvSpPr>
          <p:spPr>
            <a:xfrm flipV="1">
              <a:off x="3464064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3" name="Line 14"/>
            <p:cNvSpPr/>
            <p:nvPr/>
          </p:nvSpPr>
          <p:spPr>
            <a:xfrm flipH="1" flipV="1">
              <a:off x="672160" y="2958040"/>
              <a:ext cx="278225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4" name="Oval 23"/>
            <p:cNvSpPr/>
            <p:nvPr/>
          </p:nvSpPr>
          <p:spPr>
            <a:xfrm>
              <a:off x="1987102" y="2880061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15" name="Oval 23"/>
            <p:cNvSpPr/>
            <p:nvPr/>
          </p:nvSpPr>
          <p:spPr>
            <a:xfrm>
              <a:off x="3387878" y="2888758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16" name="DB X"/>
            <p:cNvSpPr txBox="1"/>
            <p:nvPr/>
          </p:nvSpPr>
          <p:spPr>
            <a:xfrm>
              <a:off x="275861" y="3518683"/>
              <a:ext cx="79581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417" name="DB Y"/>
            <p:cNvSpPr txBox="1"/>
            <p:nvPr/>
          </p:nvSpPr>
          <p:spPr>
            <a:xfrm>
              <a:off x="1687892" y="3518683"/>
              <a:ext cx="773304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418" name="DB Z"/>
            <p:cNvSpPr txBox="1"/>
            <p:nvPr/>
          </p:nvSpPr>
          <p:spPr>
            <a:xfrm>
              <a:off x="3116314" y="3515090"/>
              <a:ext cx="77984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419" name="Line 14"/>
            <p:cNvSpPr/>
            <p:nvPr/>
          </p:nvSpPr>
          <p:spPr>
            <a:xfrm flipV="1">
              <a:off x="2063289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0" name="Line 14"/>
            <p:cNvSpPr/>
            <p:nvPr/>
          </p:nvSpPr>
          <p:spPr>
            <a:xfrm flipV="1">
              <a:off x="3461218" y="4032796"/>
              <a:ext cx="1" cy="4770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1" name="Line 14"/>
            <p:cNvSpPr/>
            <p:nvPr/>
          </p:nvSpPr>
          <p:spPr>
            <a:xfrm flipV="1">
              <a:off x="655852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2" name="Line 14"/>
            <p:cNvSpPr/>
            <p:nvPr/>
          </p:nvSpPr>
          <p:spPr>
            <a:xfrm flipV="1">
              <a:off x="655852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3" name="Oval 23"/>
            <p:cNvSpPr/>
            <p:nvPr/>
          </p:nvSpPr>
          <p:spPr>
            <a:xfrm>
              <a:off x="588525" y="2880061"/>
              <a:ext cx="154168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26" name="Group"/>
            <p:cNvGrpSpPr/>
            <p:nvPr/>
          </p:nvGrpSpPr>
          <p:grpSpPr>
            <a:xfrm>
              <a:off x="779786" y="0"/>
              <a:ext cx="2515885" cy="826989"/>
              <a:chOff x="0" y="0"/>
              <a:chExt cx="2515884" cy="826988"/>
            </a:xfrm>
          </p:grpSpPr>
          <p:sp>
            <p:nvSpPr>
              <p:cNvPr id="424" name="Freeform 15"/>
              <p:cNvSpPr/>
              <p:nvPr/>
            </p:nvSpPr>
            <p:spPr>
              <a:xfrm>
                <a:off x="0" y="0"/>
                <a:ext cx="2515885" cy="826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25" name="Freeform 25"/>
              <p:cNvSpPr/>
              <p:nvPr/>
            </p:nvSpPr>
            <p:spPr>
              <a:xfrm>
                <a:off x="89084" y="66406"/>
                <a:ext cx="2338739" cy="69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27" name="HOME"/>
            <p:cNvSpPr txBox="1"/>
            <p:nvPr/>
          </p:nvSpPr>
          <p:spPr>
            <a:xfrm>
              <a:off x="1476395" y="151374"/>
              <a:ext cx="1122666" cy="500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2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/home/databases</a:t>
            </a:r>
          </a:p>
        </p:txBody>
      </p:sp>
      <p:sp>
        <p:nvSpPr>
          <p:cNvPr id="430" name="Shared database resource…"/>
          <p:cNvSpPr txBox="1"/>
          <p:nvPr/>
        </p:nvSpPr>
        <p:spPr>
          <a:xfrm>
            <a:off x="13943300" y="6886200"/>
            <a:ext cx="5099895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847242" y="4741339"/>
            <a:ext cx="897750" cy="896060"/>
            <a:chOff x="0" y="0"/>
            <a:chExt cx="897748" cy="896058"/>
          </a:xfrm>
        </p:grpSpPr>
        <p:sp>
          <p:nvSpPr>
            <p:cNvPr id="431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2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4" name="1"/>
          <p:cNvSpPr txBox="1"/>
          <p:nvPr/>
        </p:nvSpPr>
        <p:spPr>
          <a:xfrm>
            <a:off x="2141528" y="49306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13275853" y="4715939"/>
            <a:ext cx="897749" cy="896060"/>
            <a:chOff x="0" y="0"/>
            <a:chExt cx="897748" cy="896058"/>
          </a:xfrm>
        </p:grpSpPr>
        <p:sp>
          <p:nvSpPr>
            <p:cNvPr id="435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6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8" name="2"/>
          <p:cNvSpPr txBox="1"/>
          <p:nvPr/>
        </p:nvSpPr>
        <p:spPr>
          <a:xfrm>
            <a:off x="13570139" y="49179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2210272" y="7043764"/>
            <a:ext cx="146290" cy="159896"/>
            <a:chOff x="0" y="0"/>
            <a:chExt cx="146288" cy="159894"/>
          </a:xfrm>
        </p:grpSpPr>
        <p:sp>
          <p:nvSpPr>
            <p:cNvPr id="439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0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2210272" y="7805357"/>
            <a:ext cx="146290" cy="158715"/>
            <a:chOff x="0" y="0"/>
            <a:chExt cx="146288" cy="158713"/>
          </a:xfrm>
        </p:grpSpPr>
        <p:sp>
          <p:nvSpPr>
            <p:cNvPr id="442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3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2210272" y="8810890"/>
            <a:ext cx="146290" cy="158714"/>
            <a:chOff x="0" y="0"/>
            <a:chExt cx="146288" cy="158713"/>
          </a:xfrm>
        </p:grpSpPr>
        <p:sp>
          <p:nvSpPr>
            <p:cNvPr id="445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6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2210272" y="9653837"/>
            <a:ext cx="146290" cy="158714"/>
            <a:chOff x="0" y="0"/>
            <a:chExt cx="146288" cy="158713"/>
          </a:xfrm>
        </p:grpSpPr>
        <p:sp>
          <p:nvSpPr>
            <p:cNvPr id="448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9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13638883" y="7043764"/>
            <a:ext cx="146290" cy="147196"/>
            <a:chOff x="0" y="0"/>
            <a:chExt cx="146288" cy="147194"/>
          </a:xfrm>
        </p:grpSpPr>
        <p:sp>
          <p:nvSpPr>
            <p:cNvPr id="45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4" name="Human genomes…"/>
          <p:cNvSpPr txBox="1"/>
          <p:nvPr/>
        </p:nvSpPr>
        <p:spPr>
          <a:xfrm>
            <a:off x="14531686" y="8202257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Human genomes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Blast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TCGA / GTEx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dbSNP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ClinVar / COSMIC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4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4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4265369" y="8352564"/>
            <a:ext cx="108190" cy="118252"/>
            <a:chOff x="0" y="0"/>
            <a:chExt cx="108188" cy="118251"/>
          </a:xfrm>
        </p:grpSpPr>
        <p:sp>
          <p:nvSpPr>
            <p:cNvPr id="458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9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13638883" y="7811117"/>
            <a:ext cx="146290" cy="147195"/>
            <a:chOff x="0" y="0"/>
            <a:chExt cx="146288" cy="147194"/>
          </a:xfrm>
        </p:grpSpPr>
        <p:sp>
          <p:nvSpPr>
            <p:cNvPr id="46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14265369" y="8740840"/>
            <a:ext cx="108190" cy="118252"/>
            <a:chOff x="0" y="0"/>
            <a:chExt cx="108188" cy="118251"/>
          </a:xfrm>
        </p:grpSpPr>
        <p:sp>
          <p:nvSpPr>
            <p:cNvPr id="464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5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14265369" y="9129115"/>
            <a:ext cx="108190" cy="118252"/>
            <a:chOff x="0" y="0"/>
            <a:chExt cx="108188" cy="118251"/>
          </a:xfrm>
        </p:grpSpPr>
        <p:sp>
          <p:nvSpPr>
            <p:cNvPr id="467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8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4265369" y="9517390"/>
            <a:ext cx="108190" cy="118252"/>
            <a:chOff x="0" y="0"/>
            <a:chExt cx="108188" cy="118251"/>
          </a:xfrm>
        </p:grpSpPr>
        <p:sp>
          <p:nvSpPr>
            <p:cNvPr id="470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65369" y="9908359"/>
            <a:ext cx="108190" cy="118252"/>
            <a:chOff x="0" y="0"/>
            <a:chExt cx="108188" cy="118251"/>
          </a:xfrm>
        </p:grpSpPr>
        <p:sp>
          <p:nvSpPr>
            <p:cNvPr id="473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4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4265369" y="10293941"/>
            <a:ext cx="108190" cy="118252"/>
            <a:chOff x="0" y="0"/>
            <a:chExt cx="108188" cy="118251"/>
          </a:xfrm>
        </p:grpSpPr>
        <p:sp>
          <p:nvSpPr>
            <p:cNvPr id="476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7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ounded Rectangle"/>
          <p:cNvSpPr/>
          <p:nvPr/>
        </p:nvSpPr>
        <p:spPr>
          <a:xfrm>
            <a:off x="1731497" y="3912201"/>
            <a:ext cx="21289306" cy="8758145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2" name="Your project directory.…"/>
          <p:cNvSpPr txBox="1"/>
          <p:nvPr/>
        </p:nvSpPr>
        <p:spPr>
          <a:xfrm>
            <a:off x="3239247" y="6391353"/>
            <a:ext cx="7588846" cy="451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./apps : </a:t>
            </a:r>
            <a:r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./archive: </a:t>
            </a:r>
            <a:r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./scratch: </a:t>
            </a:r>
            <a:r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./review </a:t>
            </a:r>
            <a:r>
              <a:t>used for peer-review.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/home/projects/project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2305501" y="4286342"/>
            <a:ext cx="897750" cy="896060"/>
            <a:chOff x="0" y="0"/>
            <a:chExt cx="897748" cy="896058"/>
          </a:xfrm>
        </p:grpSpPr>
        <p:sp>
          <p:nvSpPr>
            <p:cNvPr id="484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5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87" name="3"/>
          <p:cNvSpPr txBox="1"/>
          <p:nvPr/>
        </p:nvSpPr>
        <p:spPr>
          <a:xfrm>
            <a:off x="2599787" y="4475688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2668531" y="6548464"/>
            <a:ext cx="146290" cy="159896"/>
            <a:chOff x="0" y="0"/>
            <a:chExt cx="146288" cy="159894"/>
          </a:xfrm>
        </p:grpSpPr>
        <p:sp>
          <p:nvSpPr>
            <p:cNvPr id="488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9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2668531" y="7274322"/>
            <a:ext cx="146290" cy="158715"/>
            <a:chOff x="0" y="0"/>
            <a:chExt cx="146288" cy="158713"/>
          </a:xfrm>
        </p:grpSpPr>
        <p:sp>
          <p:nvSpPr>
            <p:cNvPr id="491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2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2668531" y="8723676"/>
            <a:ext cx="146290" cy="158715"/>
            <a:chOff x="0" y="0"/>
            <a:chExt cx="146288" cy="158713"/>
          </a:xfrm>
        </p:grpSpPr>
        <p:sp>
          <p:nvSpPr>
            <p:cNvPr id="494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5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2668531" y="9852492"/>
            <a:ext cx="146290" cy="158715"/>
            <a:chOff x="0" y="0"/>
            <a:chExt cx="146288" cy="158713"/>
          </a:xfrm>
        </p:grpSpPr>
        <p:sp>
          <p:nvSpPr>
            <p:cNvPr id="49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500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501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0395848" y="4561309"/>
            <a:ext cx="12445835" cy="7459928"/>
            <a:chOff x="0" y="0"/>
            <a:chExt cx="12445834" cy="7459926"/>
          </a:xfrm>
        </p:grpSpPr>
        <p:sp>
          <p:nvSpPr>
            <p:cNvPr id="503" name="Line 14"/>
            <p:cNvSpPr/>
            <p:nvPr/>
          </p:nvSpPr>
          <p:spPr>
            <a:xfrm flipH="1" flipV="1">
              <a:off x="1084994" y="4501349"/>
              <a:ext cx="9577004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4" name="Line 14"/>
            <p:cNvSpPr/>
            <p:nvPr/>
          </p:nvSpPr>
          <p:spPr>
            <a:xfrm flipV="1">
              <a:off x="6873611" y="5877467"/>
              <a:ext cx="1" cy="6060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507" name="Group"/>
            <p:cNvGrpSpPr/>
            <p:nvPr/>
          </p:nvGrpSpPr>
          <p:grpSpPr>
            <a:xfrm>
              <a:off x="6406845" y="6528150"/>
              <a:ext cx="933534" cy="931777"/>
              <a:chOff x="0" y="0"/>
              <a:chExt cx="933533" cy="931776"/>
            </a:xfrm>
          </p:grpSpPr>
          <p:sp>
            <p:nvSpPr>
              <p:cNvPr id="505" name="Oval 8"/>
              <p:cNvSpPr/>
              <p:nvPr/>
            </p:nvSpPr>
            <p:spPr>
              <a:xfrm>
                <a:off x="0" y="0"/>
                <a:ext cx="933534" cy="931777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06" name="Oval 18"/>
              <p:cNvSpPr/>
              <p:nvPr/>
            </p:nvSpPr>
            <p:spPr>
              <a:xfrm>
                <a:off x="76404" y="75525"/>
                <a:ext cx="781604" cy="780726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508" name="Male"/>
            <p:cNvSpPr/>
            <p:nvPr/>
          </p:nvSpPr>
          <p:spPr>
            <a:xfrm>
              <a:off x="6766459" y="6680399"/>
              <a:ext cx="216037" cy="58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9" name="Freeform 15"/>
            <p:cNvSpPr/>
            <p:nvPr/>
          </p:nvSpPr>
          <p:spPr>
            <a:xfrm>
              <a:off x="2199948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0" name="Freeform 25"/>
            <p:cNvSpPr/>
            <p:nvPr/>
          </p:nvSpPr>
          <p:spPr>
            <a:xfrm>
              <a:off x="2256412" y="5209359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1" name="Freeform 15"/>
            <p:cNvSpPr/>
            <p:nvPr/>
          </p:nvSpPr>
          <p:spPr>
            <a:xfrm>
              <a:off x="4121222" y="5145368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2" name="Freeform 25"/>
            <p:cNvSpPr/>
            <p:nvPr/>
          </p:nvSpPr>
          <p:spPr>
            <a:xfrm>
              <a:off x="4177686" y="5201182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3" name="Freeform 15"/>
            <p:cNvSpPr/>
            <p:nvPr/>
          </p:nvSpPr>
          <p:spPr>
            <a:xfrm>
              <a:off x="6048871" y="5144209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4" name="Freeform 25"/>
            <p:cNvSpPr/>
            <p:nvPr/>
          </p:nvSpPr>
          <p:spPr>
            <a:xfrm>
              <a:off x="6105335" y="5200024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5" name="Line 14"/>
            <p:cNvSpPr/>
            <p:nvPr/>
          </p:nvSpPr>
          <p:spPr>
            <a:xfrm flipV="1">
              <a:off x="2996710" y="4555038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6" name="Line 14"/>
            <p:cNvSpPr/>
            <p:nvPr/>
          </p:nvSpPr>
          <p:spPr>
            <a:xfrm flipV="1">
              <a:off x="4918530" y="4571782"/>
              <a:ext cx="1" cy="56477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7" name="Line 14"/>
            <p:cNvSpPr/>
            <p:nvPr/>
          </p:nvSpPr>
          <p:spPr>
            <a:xfrm flipV="1">
              <a:off x="6846178" y="4519781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8" name="ARCHIVE"/>
            <p:cNvSpPr txBox="1"/>
            <p:nvPr/>
          </p:nvSpPr>
          <p:spPr>
            <a:xfrm>
              <a:off x="2309468" y="5238848"/>
              <a:ext cx="1386465" cy="524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ARCHIVE</a:t>
              </a:r>
            </a:p>
          </p:txBody>
        </p:sp>
        <p:sp>
          <p:nvSpPr>
            <p:cNvPr id="519" name="DATA"/>
            <p:cNvSpPr txBox="1"/>
            <p:nvPr/>
          </p:nvSpPr>
          <p:spPr>
            <a:xfrm>
              <a:off x="4490960" y="5222990"/>
              <a:ext cx="84511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520" name="PEOPLE"/>
            <p:cNvSpPr txBox="1"/>
            <p:nvPr/>
          </p:nvSpPr>
          <p:spPr>
            <a:xfrm>
              <a:off x="6222510" y="5225893"/>
              <a:ext cx="1236238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21" name="Oval 23"/>
            <p:cNvSpPr/>
            <p:nvPr/>
          </p:nvSpPr>
          <p:spPr>
            <a:xfrm>
              <a:off x="2899965" y="4429712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2" name="Oval 23"/>
            <p:cNvSpPr/>
            <p:nvPr/>
          </p:nvSpPr>
          <p:spPr>
            <a:xfrm>
              <a:off x="4831782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3" name="Oval 23"/>
            <p:cNvSpPr/>
            <p:nvPr/>
          </p:nvSpPr>
          <p:spPr>
            <a:xfrm>
              <a:off x="6745989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4" name="WORK HERE"/>
            <p:cNvSpPr txBox="1"/>
            <p:nvPr/>
          </p:nvSpPr>
          <p:spPr>
            <a:xfrm>
              <a:off x="8313387" y="6658119"/>
              <a:ext cx="2246651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525" name="Freeform 15"/>
            <p:cNvSpPr/>
            <p:nvPr/>
          </p:nvSpPr>
          <p:spPr>
            <a:xfrm>
              <a:off x="7968557" y="5152871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6" name="Freeform 25"/>
            <p:cNvSpPr/>
            <p:nvPr/>
          </p:nvSpPr>
          <p:spPr>
            <a:xfrm>
              <a:off x="8025021" y="5208685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7" name="REVIEW"/>
            <p:cNvSpPr txBox="1"/>
            <p:nvPr/>
          </p:nvSpPr>
          <p:spPr>
            <a:xfrm>
              <a:off x="8179602" y="5227210"/>
              <a:ext cx="128201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REVIEW</a:t>
              </a:r>
            </a:p>
          </p:txBody>
        </p:sp>
        <p:sp>
          <p:nvSpPr>
            <p:cNvPr id="528" name="Freeform 15"/>
            <p:cNvSpPr/>
            <p:nvPr/>
          </p:nvSpPr>
          <p:spPr>
            <a:xfrm>
              <a:off x="286804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9" name="Freeform 25"/>
            <p:cNvSpPr/>
            <p:nvPr/>
          </p:nvSpPr>
          <p:spPr>
            <a:xfrm>
              <a:off x="343267" y="5209359"/>
              <a:ext cx="1482339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0" name="APPS"/>
            <p:cNvSpPr txBox="1"/>
            <p:nvPr/>
          </p:nvSpPr>
          <p:spPr>
            <a:xfrm>
              <a:off x="661558" y="5235228"/>
              <a:ext cx="90940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531" name="Freeform 15"/>
            <p:cNvSpPr/>
            <p:nvPr/>
          </p:nvSpPr>
          <p:spPr>
            <a:xfrm>
              <a:off x="9888244" y="5153544"/>
              <a:ext cx="1594617" cy="674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2" name="Freeform 25"/>
            <p:cNvSpPr/>
            <p:nvPr/>
          </p:nvSpPr>
          <p:spPr>
            <a:xfrm>
              <a:off x="9944706" y="5197211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3" name="SCRATCH"/>
            <p:cNvSpPr txBox="1"/>
            <p:nvPr/>
          </p:nvSpPr>
          <p:spPr>
            <a:xfrm>
              <a:off x="9968112" y="5227883"/>
              <a:ext cx="149298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SCRATCH</a:t>
              </a:r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5907467" y="82960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5" name="Freeform 15"/>
            <p:cNvSpPr/>
            <p:nvPr/>
          </p:nvSpPr>
          <p:spPr>
            <a:xfrm>
              <a:off x="4566198" y="1479447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4571050" y="2980084"/>
              <a:ext cx="2697129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7" name="Freeform 25"/>
            <p:cNvSpPr/>
            <p:nvPr/>
          </p:nvSpPr>
          <p:spPr>
            <a:xfrm>
              <a:off x="4645614" y="3055195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8" name="PRO NAME"/>
            <p:cNvSpPr txBox="1"/>
            <p:nvPr/>
          </p:nvSpPr>
          <p:spPr>
            <a:xfrm>
              <a:off x="4965911" y="3142268"/>
              <a:ext cx="1925220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NAME</a:t>
              </a:r>
            </a:p>
          </p:txBody>
        </p:sp>
        <p:sp>
          <p:nvSpPr>
            <p:cNvPr id="539" name="Freeform 25"/>
            <p:cNvSpPr/>
            <p:nvPr/>
          </p:nvSpPr>
          <p:spPr>
            <a:xfrm>
              <a:off x="4645614" y="1540163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0" name="PEOPLE"/>
            <p:cNvSpPr txBox="1"/>
            <p:nvPr/>
          </p:nvSpPr>
          <p:spPr>
            <a:xfrm>
              <a:off x="5222742" y="1654918"/>
              <a:ext cx="1442334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41" name="Freeform 25"/>
            <p:cNvSpPr/>
            <p:nvPr/>
          </p:nvSpPr>
          <p:spPr>
            <a:xfrm>
              <a:off x="4633466" y="66349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2" name="HOME"/>
            <p:cNvSpPr txBox="1"/>
            <p:nvPr/>
          </p:nvSpPr>
          <p:spPr>
            <a:xfrm>
              <a:off x="5341099" y="162770"/>
              <a:ext cx="1123757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543" name="Freeform 15"/>
            <p:cNvSpPr/>
            <p:nvPr/>
          </p:nvSpPr>
          <p:spPr>
            <a:xfrm>
              <a:off x="4557134" y="0"/>
              <a:ext cx="2697128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4" name="Line 14"/>
            <p:cNvSpPr/>
            <p:nvPr/>
          </p:nvSpPr>
          <p:spPr>
            <a:xfrm flipV="1">
              <a:off x="5919615" y="232617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547" name="Group"/>
            <p:cNvGrpSpPr/>
            <p:nvPr/>
          </p:nvGrpSpPr>
          <p:grpSpPr>
            <a:xfrm>
              <a:off x="4436776" y="6616938"/>
              <a:ext cx="1867121" cy="718312"/>
              <a:chOff x="0" y="0"/>
              <a:chExt cx="1867119" cy="718311"/>
            </a:xfrm>
          </p:grpSpPr>
          <p:sp>
            <p:nvSpPr>
              <p:cNvPr id="545" name="Freeform 15"/>
              <p:cNvSpPr/>
              <p:nvPr/>
            </p:nvSpPr>
            <p:spPr>
              <a:xfrm>
                <a:off x="0" y="0"/>
                <a:ext cx="1867120" cy="7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46" name="Freeform 25"/>
              <p:cNvSpPr/>
              <p:nvPr/>
            </p:nvSpPr>
            <p:spPr>
              <a:xfrm>
                <a:off x="66113" y="57679"/>
                <a:ext cx="1735654" cy="602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3240851" y="6613988"/>
              <a:ext cx="1056536" cy="715525"/>
              <a:chOff x="0" y="0"/>
              <a:chExt cx="1056535" cy="715524"/>
            </a:xfrm>
          </p:grpSpPr>
          <p:sp>
            <p:nvSpPr>
              <p:cNvPr id="548" name="Freeform 15"/>
              <p:cNvSpPr/>
              <p:nvPr/>
            </p:nvSpPr>
            <p:spPr>
              <a:xfrm>
                <a:off x="0" y="0"/>
                <a:ext cx="1056536" cy="715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49" name="Freeform 25"/>
              <p:cNvSpPr/>
              <p:nvPr/>
            </p:nvSpPr>
            <p:spPr>
              <a:xfrm>
                <a:off x="37411" y="57455"/>
                <a:ext cx="982144" cy="599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-1" y="6623521"/>
              <a:ext cx="2168227" cy="715526"/>
              <a:chOff x="0" y="0"/>
              <a:chExt cx="2168225" cy="715525"/>
            </a:xfrm>
          </p:grpSpPr>
          <p:sp>
            <p:nvSpPr>
              <p:cNvPr id="551" name="APPS"/>
              <p:cNvSpPr txBox="1"/>
              <p:nvPr/>
            </p:nvSpPr>
            <p:spPr>
              <a:xfrm>
                <a:off x="231091" y="98155"/>
                <a:ext cx="1321626" cy="571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APPS</a:t>
                </a:r>
              </a:p>
            </p:txBody>
          </p:sp>
          <p:grpSp>
            <p:nvGrpSpPr>
              <p:cNvPr id="554" name="Group"/>
              <p:cNvGrpSpPr/>
              <p:nvPr/>
            </p:nvGrpSpPr>
            <p:grpSpPr>
              <a:xfrm>
                <a:off x="-1" y="-1"/>
                <a:ext cx="2168227" cy="715527"/>
                <a:chOff x="0" y="0"/>
                <a:chExt cx="2168225" cy="715525"/>
              </a:xfrm>
            </p:grpSpPr>
            <p:sp>
              <p:nvSpPr>
                <p:cNvPr id="552" name="Freeform 15"/>
                <p:cNvSpPr/>
                <p:nvPr/>
              </p:nvSpPr>
              <p:spPr>
                <a:xfrm>
                  <a:off x="0" y="0"/>
                  <a:ext cx="2168225" cy="7155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553" name="Freeform 25"/>
                <p:cNvSpPr/>
                <p:nvPr/>
              </p:nvSpPr>
              <p:spPr>
                <a:xfrm>
                  <a:off x="76775" y="57455"/>
                  <a:ext cx="2015559" cy="5999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</p:grpSp>
        <p:sp>
          <p:nvSpPr>
            <p:cNvPr id="556" name="Line 14"/>
            <p:cNvSpPr/>
            <p:nvPr/>
          </p:nvSpPr>
          <p:spPr>
            <a:xfrm flipV="1">
              <a:off x="1089280" y="4583589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7" name="Line 14"/>
            <p:cNvSpPr/>
            <p:nvPr/>
          </p:nvSpPr>
          <p:spPr>
            <a:xfrm flipV="1">
              <a:off x="8765866" y="4527697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Line 14"/>
            <p:cNvSpPr/>
            <p:nvPr/>
          </p:nvSpPr>
          <p:spPr>
            <a:xfrm flipV="1">
              <a:off x="10658823" y="4560845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9" name="Oval 23"/>
            <p:cNvSpPr/>
            <p:nvPr/>
          </p:nvSpPr>
          <p:spPr>
            <a:xfrm>
              <a:off x="990139" y="4406741"/>
              <a:ext cx="187946" cy="17798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0" name="Oval 23"/>
            <p:cNvSpPr/>
            <p:nvPr/>
          </p:nvSpPr>
          <p:spPr>
            <a:xfrm>
              <a:off x="8670676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1" name="Oval 23"/>
            <p:cNvSpPr/>
            <p:nvPr/>
          </p:nvSpPr>
          <p:spPr>
            <a:xfrm>
              <a:off x="10552703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2" name="RAW"/>
            <p:cNvSpPr txBox="1"/>
            <p:nvPr/>
          </p:nvSpPr>
          <p:spPr>
            <a:xfrm>
              <a:off x="3408773" y="6792693"/>
              <a:ext cx="716270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RAW</a:t>
              </a:r>
            </a:p>
          </p:txBody>
        </p:sp>
        <p:sp>
          <p:nvSpPr>
            <p:cNvPr id="563" name="GENERATED"/>
            <p:cNvSpPr txBox="1"/>
            <p:nvPr/>
          </p:nvSpPr>
          <p:spPr>
            <a:xfrm>
              <a:off x="4538831" y="6792693"/>
              <a:ext cx="1708287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GENERATED</a:t>
              </a:r>
            </a:p>
          </p:txBody>
        </p:sp>
        <p:sp>
          <p:nvSpPr>
            <p:cNvPr id="564" name="MODULEFILES"/>
            <p:cNvSpPr txBox="1"/>
            <p:nvPr/>
          </p:nvSpPr>
          <p:spPr>
            <a:xfrm>
              <a:off x="129860" y="6795859"/>
              <a:ext cx="1930589" cy="376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MODULEFILES</a:t>
              </a:r>
            </a:p>
          </p:txBody>
        </p:sp>
        <p:sp>
          <p:nvSpPr>
            <p:cNvPr id="565" name="Line 14"/>
            <p:cNvSpPr/>
            <p:nvPr/>
          </p:nvSpPr>
          <p:spPr>
            <a:xfrm flipV="1">
              <a:off x="1084112" y="5886536"/>
              <a:ext cx="1" cy="70559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4951615" y="5864994"/>
              <a:ext cx="1" cy="35178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7" name="Line 14"/>
            <p:cNvSpPr/>
            <p:nvPr/>
          </p:nvSpPr>
          <p:spPr>
            <a:xfrm flipH="1">
              <a:off x="3746179" y="6216431"/>
              <a:ext cx="1594617" cy="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8" name="Line 14"/>
            <p:cNvSpPr/>
            <p:nvPr/>
          </p:nvSpPr>
          <p:spPr>
            <a:xfrm flipV="1">
              <a:off x="5370337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9" name="Line 14"/>
            <p:cNvSpPr/>
            <p:nvPr/>
          </p:nvSpPr>
          <p:spPr>
            <a:xfrm flipV="1">
              <a:off x="3751552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5905698" y="3856116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1" name="Oval 23"/>
            <p:cNvSpPr/>
            <p:nvPr/>
          </p:nvSpPr>
          <p:spPr>
            <a:xfrm>
              <a:off x="3681875" y="6141220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2" name="Oval 23"/>
            <p:cNvSpPr/>
            <p:nvPr/>
          </p:nvSpPr>
          <p:spPr>
            <a:xfrm>
              <a:off x="5294585" y="6144606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3" name="YOUR PROJECT"/>
            <p:cNvSpPr txBox="1"/>
            <p:nvPr/>
          </p:nvSpPr>
          <p:spPr>
            <a:xfrm>
              <a:off x="8139979" y="3119215"/>
              <a:ext cx="4305856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YOUR PROJECT</a:t>
              </a:r>
            </a:p>
          </p:txBody>
        </p:sp>
        <p:sp>
          <p:nvSpPr>
            <p:cNvPr id="574" name="Shape"/>
            <p:cNvSpPr/>
            <p:nvPr/>
          </p:nvSpPr>
          <p:spPr>
            <a:xfrm rot="10800000">
              <a:off x="7450845" y="3233564"/>
              <a:ext cx="538314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5" name="Shape"/>
            <p:cNvSpPr/>
            <p:nvPr/>
          </p:nvSpPr>
          <p:spPr>
            <a:xfrm rot="10800000">
              <a:off x="7538206" y="6792693"/>
              <a:ext cx="538314" cy="33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2668531" y="7999000"/>
            <a:ext cx="146290" cy="158714"/>
            <a:chOff x="0" y="0"/>
            <a:chExt cx="146288" cy="158713"/>
          </a:xfrm>
        </p:grpSpPr>
        <p:sp>
          <p:nvSpPr>
            <p:cNvPr id="57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roup"/>
          <p:cNvGrpSpPr/>
          <p:nvPr/>
        </p:nvGrpSpPr>
        <p:grpSpPr>
          <a:xfrm>
            <a:off x="1560063" y="1488027"/>
            <a:ext cx="9802677" cy="969218"/>
            <a:chOff x="0" y="0"/>
            <a:chExt cx="9802676" cy="969217"/>
          </a:xfrm>
        </p:grpSpPr>
        <p:sp>
          <p:nvSpPr>
            <p:cNvPr id="581" name="YOUR PROJECT AND GROUP"/>
            <p:cNvSpPr txBox="1"/>
            <p:nvPr/>
          </p:nvSpPr>
          <p:spPr>
            <a:xfrm>
              <a:off x="653298" y="83536"/>
              <a:ext cx="914937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YOUR PROJECT AND GROUP</a:t>
              </a:r>
            </a:p>
          </p:txBody>
        </p:sp>
        <p:sp>
          <p:nvSpPr>
            <p:cNvPr id="582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9" name="Group"/>
          <p:cNvGrpSpPr/>
          <p:nvPr/>
        </p:nvGrpSpPr>
        <p:grpSpPr>
          <a:xfrm>
            <a:off x="4139932" y="4828933"/>
            <a:ext cx="5323880" cy="5329034"/>
            <a:chOff x="0" y="0"/>
            <a:chExt cx="5323878" cy="5329033"/>
          </a:xfrm>
        </p:grpSpPr>
        <p:sp>
          <p:nvSpPr>
            <p:cNvPr id="584" name="04"/>
            <p:cNvSpPr/>
            <p:nvPr/>
          </p:nvSpPr>
          <p:spPr>
            <a:xfrm>
              <a:off x="1393245" y="2458365"/>
              <a:ext cx="3753687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5" name="03"/>
            <p:cNvSpPr/>
            <p:nvPr/>
          </p:nvSpPr>
          <p:spPr>
            <a:xfrm>
              <a:off x="2456645" y="176948"/>
              <a:ext cx="2867234" cy="375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6" name="02"/>
            <p:cNvSpPr/>
            <p:nvPr/>
          </p:nvSpPr>
          <p:spPr>
            <a:xfrm>
              <a:off x="176947" y="0"/>
              <a:ext cx="3755405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01"/>
            <p:cNvSpPr/>
            <p:nvPr/>
          </p:nvSpPr>
          <p:spPr>
            <a:xfrm>
              <a:off x="0" y="1394962"/>
              <a:ext cx="2868951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8" name="Icon_03"/>
            <p:cNvSpPr/>
            <p:nvPr/>
          </p:nvSpPr>
          <p:spPr>
            <a:xfrm>
              <a:off x="1945765" y="3932752"/>
              <a:ext cx="936880" cy="90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90" name="&lt;project&gt; usually refers to the projects funding."/>
          <p:cNvSpPr txBox="1"/>
          <p:nvPr/>
        </p:nvSpPr>
        <p:spPr>
          <a:xfrm>
            <a:off x="1284799" y="4919915"/>
            <a:ext cx="2647822" cy="133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&lt;project&gt; usually refers to the projects funding.</a:t>
            </a:r>
          </a:p>
        </p:txBody>
      </p:sp>
      <p:sp>
        <p:nvSpPr>
          <p:cNvPr id="591" name="PROJECT"/>
          <p:cNvSpPr txBox="1"/>
          <p:nvPr/>
        </p:nvSpPr>
        <p:spPr>
          <a:xfrm>
            <a:off x="1821345" y="4224152"/>
            <a:ext cx="2091953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b="1"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592" name="PROJECT NAME"/>
          <p:cNvSpPr txBox="1"/>
          <p:nvPr/>
        </p:nvSpPr>
        <p:spPr>
          <a:xfrm>
            <a:off x="9452634" y="4224152"/>
            <a:ext cx="2828880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600">
                <a:solidFill>
                  <a:srgbClr val="486B8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PROJECT NAME</a:t>
            </a:r>
          </a:p>
        </p:txBody>
      </p:sp>
      <p:sp>
        <p:nvSpPr>
          <p:cNvPr id="593" name="GROUP NAME"/>
          <p:cNvSpPr txBox="1"/>
          <p:nvPr/>
        </p:nvSpPr>
        <p:spPr>
          <a:xfrm>
            <a:off x="9472723" y="8455023"/>
            <a:ext cx="253097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600">
                <a:solidFill>
                  <a:srgbClr val="E3B69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 NAME</a:t>
            </a:r>
          </a:p>
        </p:txBody>
      </p:sp>
      <p:sp>
        <p:nvSpPr>
          <p:cNvPr id="594" name="USERNAME"/>
          <p:cNvSpPr txBox="1"/>
          <p:nvPr/>
        </p:nvSpPr>
        <p:spPr>
          <a:xfrm>
            <a:off x="1821345" y="8065565"/>
            <a:ext cx="2091953" cy="44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b="1" sz="2600">
                <a:solidFill>
                  <a:srgbClr val="82A4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USERNAME</a:t>
            </a:r>
          </a:p>
        </p:txBody>
      </p:sp>
      <p:sp>
        <p:nvSpPr>
          <p:cNvPr id="59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0" cy="195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&lt;project_name&gt; is the name given by the C2 team. Almost exclusively the same as &lt;project&gt;.</a:t>
            </a:r>
          </a:p>
        </p:txBody>
      </p:sp>
      <p:sp>
        <p:nvSpPr>
          <p:cNvPr id="596" name="&lt;group_name&gt;…"/>
          <p:cNvSpPr txBox="1"/>
          <p:nvPr/>
        </p:nvSpPr>
        <p:spPr>
          <a:xfrm>
            <a:off x="9505073" y="9020374"/>
            <a:ext cx="3093950" cy="306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597" name="&lt;username&gt;…"/>
          <p:cNvSpPr txBox="1"/>
          <p:nvPr/>
        </p:nvSpPr>
        <p:spPr>
          <a:xfrm>
            <a:off x="1284799" y="8718980"/>
            <a:ext cx="2647822" cy="23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598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l="0" t="0" r="1869" b="0"/>
          <a:stretch>
            <a:fillRect/>
          </a:stretch>
        </p:blipFill>
        <p:spPr>
          <a:xfrm>
            <a:off x="13682293" y="4887398"/>
            <a:ext cx="9619387" cy="638242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"/>
          <p:cNvSpPr/>
          <p:nvPr/>
        </p:nvSpPr>
        <p:spPr>
          <a:xfrm>
            <a:off x="6641317" y="5154196"/>
            <a:ext cx="667941" cy="876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fill="norm" stroke="1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0" name="Shape"/>
          <p:cNvSpPr/>
          <p:nvPr/>
        </p:nvSpPr>
        <p:spPr>
          <a:xfrm>
            <a:off x="6114267" y="5154196"/>
            <a:ext cx="589625" cy="814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1" name="UNIX"/>
          <p:cNvSpPr txBox="1"/>
          <p:nvPr/>
        </p:nvSpPr>
        <p:spPr>
          <a:xfrm>
            <a:off x="6998941" y="9284525"/>
            <a:ext cx="982595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</a:t>
            </a:r>
          </a:p>
        </p:txBody>
      </p:sp>
      <p:sp>
        <p:nvSpPr>
          <p:cNvPr id="602" name="Shape"/>
          <p:cNvSpPr/>
          <p:nvPr/>
        </p:nvSpPr>
        <p:spPr>
          <a:xfrm>
            <a:off x="4756017" y="7081339"/>
            <a:ext cx="762861" cy="44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3" name="Shape"/>
          <p:cNvSpPr/>
          <p:nvPr/>
        </p:nvSpPr>
        <p:spPr>
          <a:xfrm>
            <a:off x="4484025" y="7361663"/>
            <a:ext cx="589625" cy="7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4" name="Organisation"/>
          <p:cNvSpPr/>
          <p:nvPr/>
        </p:nvSpPr>
        <p:spPr>
          <a:xfrm>
            <a:off x="8118659" y="6822178"/>
            <a:ext cx="1125184" cy="9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5" name="Type in &lt;id&gt; to get this information"/>
          <p:cNvSpPr txBox="1"/>
          <p:nvPr/>
        </p:nvSpPr>
        <p:spPr>
          <a:xfrm>
            <a:off x="13643635" y="4173050"/>
            <a:ext cx="552855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Type in &lt;id&gt; to get this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1560063" y="1483332"/>
            <a:ext cx="12508223" cy="978608"/>
            <a:chOff x="0" y="0"/>
            <a:chExt cx="12508222" cy="978606"/>
          </a:xfrm>
        </p:grpSpPr>
        <p:sp>
          <p:nvSpPr>
            <p:cNvPr id="607" name="GOOD TO KNOW"/>
            <p:cNvSpPr txBox="1"/>
            <p:nvPr/>
          </p:nvSpPr>
          <p:spPr>
            <a:xfrm>
              <a:off x="659626" y="84345"/>
              <a:ext cx="11848597" cy="809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GOOD TO KNOW</a:t>
              </a:r>
            </a:p>
          </p:txBody>
        </p:sp>
        <p:sp>
          <p:nvSpPr>
            <p:cNvPr id="608" name="Rectangle"/>
            <p:cNvSpPr/>
            <p:nvPr/>
          </p:nvSpPr>
          <p:spPr>
            <a:xfrm rot="5400000">
              <a:off x="-401203" y="401202"/>
              <a:ext cx="978607" cy="17620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10" name="https://www.computerome.dk/"/>
          <p:cNvSpPr txBox="1"/>
          <p:nvPr/>
        </p:nvSpPr>
        <p:spPr>
          <a:xfrm>
            <a:off x="12111863" y="4340620"/>
            <a:ext cx="1117728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323E4E"/>
                </a:solidFill>
              </a:rPr>
              <a:t>https://www.computerome.dk</a:t>
            </a:r>
            <a:r>
              <a:t>/</a:t>
            </a:r>
          </a:p>
        </p:txBody>
      </p:sp>
      <p:sp>
        <p:nvSpPr>
          <p:cNvPr id="611" name="Freeform 43"/>
          <p:cNvSpPr/>
          <p:nvPr/>
        </p:nvSpPr>
        <p:spPr>
          <a:xfrm>
            <a:off x="-27459" y="3756790"/>
            <a:ext cx="11410442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2" name="Freeform 43"/>
          <p:cNvSpPr/>
          <p:nvPr/>
        </p:nvSpPr>
        <p:spPr>
          <a:xfrm>
            <a:off x="-4288" y="5034014"/>
            <a:ext cx="10202756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3" name="Freeform 45"/>
          <p:cNvSpPr/>
          <p:nvPr/>
        </p:nvSpPr>
        <p:spPr>
          <a:xfrm>
            <a:off x="-48851" y="8864585"/>
            <a:ext cx="6614131" cy="1663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337" fill="norm" stroke="1" extrusionOk="0">
                <a:moveTo>
                  <a:pt x="17058" y="21224"/>
                </a:moveTo>
                <a:cubicBezTo>
                  <a:pt x="21438" y="11311"/>
                  <a:pt x="21438" y="11311"/>
                  <a:pt x="21438" y="11311"/>
                </a:cubicBezTo>
                <a:cubicBezTo>
                  <a:pt x="21600" y="10944"/>
                  <a:pt x="21600" y="10394"/>
                  <a:pt x="21438" y="10027"/>
                </a:cubicBezTo>
                <a:cubicBezTo>
                  <a:pt x="17058" y="114"/>
                  <a:pt x="17058" y="114"/>
                  <a:pt x="17058" y="114"/>
                </a:cubicBezTo>
                <a:cubicBezTo>
                  <a:pt x="16950" y="-131"/>
                  <a:pt x="16761" y="53"/>
                  <a:pt x="16761" y="359"/>
                </a:cubicBezTo>
                <a:cubicBezTo>
                  <a:pt x="16761" y="2439"/>
                  <a:pt x="16761" y="2439"/>
                  <a:pt x="1676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99"/>
                  <a:pt x="0" y="18899"/>
                  <a:pt x="0" y="18899"/>
                </a:cubicBezTo>
                <a:cubicBezTo>
                  <a:pt x="16761" y="18899"/>
                  <a:pt x="16761" y="18899"/>
                  <a:pt x="16761" y="18899"/>
                </a:cubicBezTo>
                <a:cubicBezTo>
                  <a:pt x="16761" y="20979"/>
                  <a:pt x="16761" y="20979"/>
                  <a:pt x="16761" y="20979"/>
                </a:cubicBezTo>
                <a:cubicBezTo>
                  <a:pt x="16761" y="21285"/>
                  <a:pt x="16950" y="21469"/>
                  <a:pt x="17058" y="21224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4" name="Текст 2"/>
          <p:cNvSpPr txBox="1"/>
          <p:nvPr/>
        </p:nvSpPr>
        <p:spPr>
          <a:xfrm>
            <a:off x="564925" y="4392045"/>
            <a:ext cx="7977923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COMPUTEROME 2.0 WIKI - FIND EVERYTHING HERE</a:t>
            </a:r>
          </a:p>
        </p:txBody>
      </p:sp>
      <p:sp>
        <p:nvSpPr>
          <p:cNvPr id="615" name="Текст 2"/>
          <p:cNvSpPr txBox="1"/>
          <p:nvPr/>
        </p:nvSpPr>
        <p:spPr>
          <a:xfrm>
            <a:off x="564925" y="5656086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VIDEO TUTORIALS - HELPFUL TO WINDOWS USERS</a:t>
            </a:r>
          </a:p>
        </p:txBody>
      </p:sp>
      <p:sp>
        <p:nvSpPr>
          <p:cNvPr id="616" name="Текст 2"/>
          <p:cNvSpPr txBox="1"/>
          <p:nvPr/>
        </p:nvSpPr>
        <p:spPr>
          <a:xfrm>
            <a:off x="2204572" y="8131132"/>
            <a:ext cx="3227835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17" name="Freeform 46"/>
          <p:cNvSpPr/>
          <p:nvPr/>
        </p:nvSpPr>
        <p:spPr>
          <a:xfrm>
            <a:off x="-17916" y="6311652"/>
            <a:ext cx="8900481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8" name="Freeform 46"/>
          <p:cNvSpPr/>
          <p:nvPr/>
        </p:nvSpPr>
        <p:spPr>
          <a:xfrm>
            <a:off x="-35182" y="7588119"/>
            <a:ext cx="770734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9" name="Текст 2"/>
          <p:cNvSpPr txBox="1"/>
          <p:nvPr/>
        </p:nvSpPr>
        <p:spPr>
          <a:xfrm>
            <a:off x="564925" y="8183869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5" y="9470683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564925" y="6883869"/>
            <a:ext cx="7163634" cy="47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BRUSH UP ON YOUR UNIX SKILLS</a:t>
            </a:r>
          </a:p>
        </p:txBody>
      </p:sp>
      <p:sp>
        <p:nvSpPr>
          <p:cNvPr id="622" name="https://www.computerome.dk/display/C2W/Video+Tutorials"/>
          <p:cNvSpPr txBox="1"/>
          <p:nvPr/>
        </p:nvSpPr>
        <p:spPr>
          <a:xfrm>
            <a:off x="12111862" y="5617844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https://www.computerome.dk/display/C2W/Video+Tutorials</a:t>
            </a:r>
          </a:p>
        </p:txBody>
      </p:sp>
      <p:sp>
        <p:nvSpPr>
          <p:cNvPr id="62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25" name="Write to computerome@dtu.dk…"/>
          <p:cNvSpPr txBox="1"/>
          <p:nvPr/>
        </p:nvSpPr>
        <p:spPr>
          <a:xfrm>
            <a:off x="12111408" y="9520249"/>
            <a:ext cx="9758959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Write to </a:t>
            </a:r>
            <a:r>
              <a:rPr u="sng">
                <a:hlinkClick r:id="rId2" invalidUrl="" action="" tgtFrame="" tooltip="" history="1" highlightClick="0" endSnd="0"/>
              </a:rPr>
              <a:t>computerome@dtu.dk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26" name="Rectangle"/>
          <p:cNvSpPr/>
          <p:nvPr/>
        </p:nvSpPr>
        <p:spPr>
          <a:xfrm>
            <a:off x="9709150" y="16037938"/>
            <a:ext cx="11146247" cy="840383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7" name="Rectangle"/>
          <p:cNvSpPr/>
          <p:nvPr/>
        </p:nvSpPr>
        <p:spPr>
          <a:xfrm>
            <a:off x="6926375" y="18443418"/>
            <a:ext cx="13925557" cy="1134759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8451946" y="17081464"/>
            <a:ext cx="12401629" cy="1158812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9" name="Rectangle"/>
          <p:cNvSpPr/>
          <p:nvPr/>
        </p:nvSpPr>
        <p:spPr>
          <a:xfrm>
            <a:off x="11042650" y="14850425"/>
            <a:ext cx="9820579" cy="1006204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0" name="Rectangle"/>
          <p:cNvSpPr/>
          <p:nvPr/>
        </p:nvSpPr>
        <p:spPr>
          <a:xfrm>
            <a:off x="5503975" y="19781321"/>
            <a:ext cx="15355696" cy="3034083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3" name="WORKING ON    OMPUTEROME 2.0"/>
          <p:cNvSpPr txBox="1"/>
          <p:nvPr/>
        </p:nvSpPr>
        <p:spPr>
          <a:xfrm>
            <a:off x="6015732" y="6853004"/>
            <a:ext cx="139665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WORKING ON    OMPUTEROME 2.0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34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35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37" name="PART3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PART3</a:t>
            </a:r>
          </a:p>
        </p:txBody>
      </p:sp>
      <p:grpSp>
        <p:nvGrpSpPr>
          <p:cNvPr id="643" name="Group"/>
          <p:cNvGrpSpPr/>
          <p:nvPr/>
        </p:nvGrpSpPr>
        <p:grpSpPr>
          <a:xfrm>
            <a:off x="11838697" y="7002770"/>
            <a:ext cx="744705" cy="741870"/>
            <a:chOff x="0" y="0"/>
            <a:chExt cx="744704" cy="741868"/>
          </a:xfrm>
        </p:grpSpPr>
        <p:sp>
          <p:nvSpPr>
            <p:cNvPr id="638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9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0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1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2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WORKING ON COMPUTEROME 2.0 - MAGALI</a:t>
              </a:r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1" name="A BRIEF TECHIN   AL INTERMEZZO"/>
          <p:cNvSpPr txBox="1"/>
          <p:nvPr/>
        </p:nvSpPr>
        <p:spPr>
          <a:xfrm>
            <a:off x="5135996" y="6840304"/>
            <a:ext cx="1409930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BRIEF TECHIN   AL INTERMEZZO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52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3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55" name="PART4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PART4</a:t>
            </a:r>
          </a:p>
        </p:txBody>
      </p:sp>
      <p:grpSp>
        <p:nvGrpSpPr>
          <p:cNvPr id="661" name="Group"/>
          <p:cNvGrpSpPr/>
          <p:nvPr/>
        </p:nvGrpSpPr>
        <p:grpSpPr>
          <a:xfrm>
            <a:off x="11775197" y="6990070"/>
            <a:ext cx="744705" cy="741870"/>
            <a:chOff x="0" y="0"/>
            <a:chExt cx="744704" cy="741868"/>
          </a:xfrm>
        </p:grpSpPr>
        <p:sp>
          <p:nvSpPr>
            <p:cNvPr id="656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7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8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9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0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64" name="A BREIF TECHINCAL INTERMEZZO - ALLAN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BREIF TECHINCAL INTERMEZZO - ALLAN</a:t>
              </a:r>
            </a:p>
          </p:txBody>
        </p:sp>
        <p:sp>
          <p:nvSpPr>
            <p:cNvPr id="665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9" name="2 MODULES &amp; QUEING SYSTEM"/>
          <p:cNvSpPr txBox="1"/>
          <p:nvPr/>
        </p:nvSpPr>
        <p:spPr>
          <a:xfrm>
            <a:off x="5392501" y="6861471"/>
            <a:ext cx="133364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2 MODULES &amp; QUEING SYSTEM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70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71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73" name="PART5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PART5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5196597" y="7011237"/>
            <a:ext cx="744705" cy="741870"/>
            <a:chOff x="0" y="0"/>
            <a:chExt cx="744704" cy="741868"/>
          </a:xfrm>
        </p:grpSpPr>
        <p:sp>
          <p:nvSpPr>
            <p:cNvPr id="674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5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6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7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8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0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"/>
          <p:cNvGrpSpPr/>
          <p:nvPr/>
        </p:nvGrpSpPr>
        <p:grpSpPr>
          <a:xfrm>
            <a:off x="1598163" y="1527376"/>
            <a:ext cx="17365784" cy="886055"/>
            <a:chOff x="0" y="0"/>
            <a:chExt cx="17365783" cy="886054"/>
          </a:xfrm>
        </p:grpSpPr>
        <p:sp>
          <p:nvSpPr>
            <p:cNvPr id="91" name="WELCOME TO THE C2 USERS WORKSHOP - ANDERS"/>
            <p:cNvSpPr txBox="1"/>
            <p:nvPr/>
          </p:nvSpPr>
          <p:spPr>
            <a:xfrm>
              <a:off x="597242" y="63668"/>
              <a:ext cx="16768542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 THE C2 USERS WORKSHOP - ANDERS</a:t>
              </a:r>
            </a:p>
          </p:txBody>
        </p:sp>
        <p:sp>
          <p:nvSpPr>
            <p:cNvPr id="9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682" name="MODULES, QUEING SYSTEM &amp; SCRIPTS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MODULES, QUEING SYSTEM &amp; SCRIPTS - SHYAM</a:t>
              </a:r>
            </a:p>
          </p:txBody>
        </p:sp>
        <p:sp>
          <p:nvSpPr>
            <p:cNvPr id="683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7" name="OPTIMIZATION OF TIME &amp;    OST"/>
          <p:cNvSpPr txBox="1"/>
          <p:nvPr/>
        </p:nvSpPr>
        <p:spPr>
          <a:xfrm>
            <a:off x="5202188" y="6861471"/>
            <a:ext cx="131005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OPTIMIZATION OF TIME &amp;    OST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88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89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91" name="PART6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PART6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15830731" y="7011237"/>
            <a:ext cx="744705" cy="741870"/>
            <a:chOff x="0" y="0"/>
            <a:chExt cx="744704" cy="741868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3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4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5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6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700" name="OPTIMIZATION OF TIME AND COST ON C2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OPTIMIZATION OF TIME AND COST ON C2 - SHYAM</a:t>
              </a:r>
            </a:p>
          </p:txBody>
        </p:sp>
        <p:sp>
          <p:nvSpPr>
            <p:cNvPr id="701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6349" y="3509506"/>
            <a:ext cx="24358601" cy="8932717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ABBE92"/>
                </a:solidFill>
              </a:defRPr>
            </a:pPr>
          </a:p>
        </p:txBody>
      </p:sp>
      <p:pic>
        <p:nvPicPr>
          <p:cNvPr id="96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1" y="4156868"/>
            <a:ext cx="2705114" cy="2705113"/>
          </a:xfrm>
          <a:prstGeom prst="rect">
            <a:avLst/>
          </a:prstGeom>
        </p:spPr>
      </p:pic>
      <p:grpSp>
        <p:nvGrpSpPr>
          <p:cNvPr id="99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97" name="WHO ARE WE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</a:t>
              </a:r>
            </a:p>
          </p:txBody>
        </p:sp>
        <p:sp>
          <p:nvSpPr>
            <p:cNvPr id="98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0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l="0" t="17139" r="0" b="4775"/>
          <a:stretch>
            <a:fillRect/>
          </a:stretch>
        </p:blipFill>
        <p:spPr>
          <a:xfrm>
            <a:off x="12932548" y="4142388"/>
            <a:ext cx="2627328" cy="273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t="0" r="18366" b="0"/>
          <a:stretch>
            <a:fillRect/>
          </a:stretch>
        </p:blipFill>
        <p:spPr>
          <a:xfrm>
            <a:off x="8988131" y="4142389"/>
            <a:ext cx="2726814" cy="273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8" cy="273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magali.michaut_1399812648_69.jpg" descr="magali.michaut_1399812648_69.jpg"/>
          <p:cNvPicPr>
            <a:picLocks noChangeAspect="1"/>
          </p:cNvPicPr>
          <p:nvPr/>
        </p:nvPicPr>
        <p:blipFill>
          <a:blip r:embed="rId6">
            <a:extLst/>
          </a:blip>
          <a:srcRect l="21196" t="7540" r="46541" b="70894"/>
          <a:stretch>
            <a:fillRect/>
          </a:stretch>
        </p:blipFill>
        <p:spPr>
          <a:xfrm>
            <a:off x="18238702" y="4142984"/>
            <a:ext cx="2725503" cy="273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rcRect l="3165" t="0" r="0" b="3259"/>
          <a:stretch>
            <a:fillRect/>
          </a:stretch>
        </p:blipFill>
        <p:spPr>
          <a:xfrm>
            <a:off x="18241480" y="8380868"/>
            <a:ext cx="2719877" cy="2717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rt_www40.hentindhold_cms.jpg" descr="prt_www40.hentindhold_cms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763" y="8373533"/>
            <a:ext cx="2730512" cy="273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quare"/>
          <p:cNvSpPr/>
          <p:nvPr/>
        </p:nvSpPr>
        <p:spPr>
          <a:xfrm>
            <a:off x="12761383" y="4024309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" name="Square"/>
          <p:cNvSpPr/>
          <p:nvPr/>
        </p:nvSpPr>
        <p:spPr>
          <a:xfrm>
            <a:off x="8866774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Square"/>
          <p:cNvSpPr/>
          <p:nvPr/>
        </p:nvSpPr>
        <p:spPr>
          <a:xfrm>
            <a:off x="18116550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" name="Square"/>
          <p:cNvSpPr/>
          <p:nvPr/>
        </p:nvSpPr>
        <p:spPr>
          <a:xfrm>
            <a:off x="18116550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" name="Square"/>
          <p:cNvSpPr/>
          <p:nvPr/>
        </p:nvSpPr>
        <p:spPr>
          <a:xfrm>
            <a:off x="12761383" y="8254455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" name="Square"/>
          <p:cNvSpPr/>
          <p:nvPr/>
        </p:nvSpPr>
        <p:spPr>
          <a:xfrm>
            <a:off x="8866774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ANDERS KROGH"/>
          <p:cNvSpPr txBox="1"/>
          <p:nvPr/>
        </p:nvSpPr>
        <p:spPr>
          <a:xfrm>
            <a:off x="9122040" y="7150442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ANDERS KROGH</a:t>
            </a:r>
          </a:p>
        </p:txBody>
      </p:sp>
      <p:sp>
        <p:nvSpPr>
          <p:cNvPr id="113" name="THILDE TERKELSEN"/>
          <p:cNvSpPr txBox="1"/>
          <p:nvPr/>
        </p:nvSpPr>
        <p:spPr>
          <a:xfrm>
            <a:off x="12832490" y="7150442"/>
            <a:ext cx="28274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THILDE TERKELSEN</a:t>
            </a:r>
          </a:p>
        </p:txBody>
      </p:sp>
      <p:sp>
        <p:nvSpPr>
          <p:cNvPr id="114" name="BENT PETERSEN"/>
          <p:cNvSpPr txBox="1"/>
          <p:nvPr/>
        </p:nvSpPr>
        <p:spPr>
          <a:xfrm>
            <a:off x="9134797" y="11452166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BENT PETERSEN</a:t>
            </a:r>
          </a:p>
        </p:txBody>
      </p:sp>
      <p:sp>
        <p:nvSpPr>
          <p:cNvPr id="115" name="SHYAM  GOPALAKRISHNAN"/>
          <p:cNvSpPr txBox="1"/>
          <p:nvPr/>
        </p:nvSpPr>
        <p:spPr>
          <a:xfrm>
            <a:off x="12372768" y="11459263"/>
            <a:ext cx="37468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SHYAM  GOPALAKRISHNAN</a:t>
            </a:r>
          </a:p>
        </p:txBody>
      </p:sp>
      <p:sp>
        <p:nvSpPr>
          <p:cNvPr id="116" name="MAGALI MICHAUT"/>
          <p:cNvSpPr txBox="1"/>
          <p:nvPr/>
        </p:nvSpPr>
        <p:spPr>
          <a:xfrm>
            <a:off x="18302875" y="7150442"/>
            <a:ext cx="259699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MAGALI MICHAUT</a:t>
            </a:r>
          </a:p>
        </p:txBody>
      </p:sp>
      <p:sp>
        <p:nvSpPr>
          <p:cNvPr id="117" name="ALLAN HAVE"/>
          <p:cNvSpPr txBox="1"/>
          <p:nvPr/>
        </p:nvSpPr>
        <p:spPr>
          <a:xfrm>
            <a:off x="18650008" y="11452166"/>
            <a:ext cx="1902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ALLAN HAVE</a:t>
            </a:r>
          </a:p>
        </p:txBody>
      </p:sp>
      <p:sp>
        <p:nvSpPr>
          <p:cNvPr id="118" name="Anders Krogh, Professor, Head of Center…"/>
          <p:cNvSpPr txBox="1"/>
          <p:nvPr/>
        </p:nvSpPr>
        <p:spPr>
          <a:xfrm>
            <a:off x="1522471" y="508118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19" name="Magali Michaut,  Research Consultant"/>
          <p:cNvSpPr txBox="1"/>
          <p:nvPr/>
        </p:nvSpPr>
        <p:spPr>
          <a:xfrm>
            <a:off x="1522471" y="723583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Magali Michaut,  Research Consultant</a:t>
            </a:r>
            <a:endParaRPr b="1"/>
          </a:p>
        </p:txBody>
      </p:sp>
      <p:sp>
        <p:nvSpPr>
          <p:cNvPr id="120" name="Bent Petersen, Associate Professor…"/>
          <p:cNvSpPr txBox="1"/>
          <p:nvPr/>
        </p:nvSpPr>
        <p:spPr>
          <a:xfrm>
            <a:off x="1522471" y="9014417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21" name="Allan Have Sørensen, Head of Section"/>
          <p:cNvSpPr txBox="1"/>
          <p:nvPr/>
        </p:nvSpPr>
        <p:spPr>
          <a:xfrm>
            <a:off x="1522471" y="11047936"/>
            <a:ext cx="702483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Allan Have Sørensen, Head of Section</a:t>
            </a:r>
          </a:p>
        </p:txBody>
      </p:sp>
      <p:sp>
        <p:nvSpPr>
          <p:cNvPr id="122" name="DANSTEM:"/>
          <p:cNvSpPr txBox="1"/>
          <p:nvPr/>
        </p:nvSpPr>
        <p:spPr>
          <a:xfrm>
            <a:off x="1499397" y="6488434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DANSTEM:</a:t>
            </a:r>
          </a:p>
        </p:txBody>
      </p:sp>
      <p:sp>
        <p:nvSpPr>
          <p:cNvPr id="123" name="CENTER FOR HEALTH DATA SCIENCE:"/>
          <p:cNvSpPr txBox="1"/>
          <p:nvPr/>
        </p:nvSpPr>
        <p:spPr>
          <a:xfrm>
            <a:off x="1499397" y="4396396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CENTER FOR HEALTH DATA SCIENCE:</a:t>
            </a:r>
          </a:p>
        </p:txBody>
      </p:sp>
      <p:sp>
        <p:nvSpPr>
          <p:cNvPr id="124" name="GLOBE INSTITUTE:"/>
          <p:cNvSpPr txBox="1"/>
          <p:nvPr/>
        </p:nvSpPr>
        <p:spPr>
          <a:xfrm>
            <a:off x="1498649" y="8312533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GLOBE INSTITUTE:</a:t>
            </a:r>
          </a:p>
        </p:txBody>
      </p:sp>
      <p:sp>
        <p:nvSpPr>
          <p:cNvPr id="125" name="KU IT:"/>
          <p:cNvSpPr txBox="1"/>
          <p:nvPr/>
        </p:nvSpPr>
        <p:spPr>
          <a:xfrm>
            <a:off x="1498649" y="10326544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 IT: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INTRODU   TION"/>
          <p:cNvSpPr txBox="1"/>
          <p:nvPr/>
        </p:nvSpPr>
        <p:spPr>
          <a:xfrm>
            <a:off x="8884245" y="6853004"/>
            <a:ext cx="657403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INTRODU   TION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29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0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32" name="PART1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PART1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12663745" y="7002770"/>
            <a:ext cx="744705" cy="741870"/>
            <a:chOff x="0" y="0"/>
            <a:chExt cx="744704" cy="741868"/>
          </a:xfrm>
        </p:grpSpPr>
        <p:sp>
          <p:nvSpPr>
            <p:cNvPr id="133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4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5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6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7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41" name="INTRODUCTION TO C2 - BENT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INTRODUCTION TO C2 - BENT</a:t>
              </a:r>
            </a:p>
          </p:txBody>
        </p:sp>
        <p:sp>
          <p:nvSpPr>
            <p:cNvPr id="14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THE BASI   S"/>
          <p:cNvSpPr txBox="1"/>
          <p:nvPr/>
        </p:nvSpPr>
        <p:spPr>
          <a:xfrm>
            <a:off x="9550089" y="6853004"/>
            <a:ext cx="52711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   S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47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0" name="PART 2"/>
          <p:cNvSpPr txBox="1"/>
          <p:nvPr/>
        </p:nvSpPr>
        <p:spPr>
          <a:xfrm>
            <a:off x="10687397" y="5428437"/>
            <a:ext cx="29965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 2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13442679" y="7002770"/>
            <a:ext cx="744705" cy="741870"/>
            <a:chOff x="0" y="0"/>
            <a:chExt cx="744704" cy="741868"/>
          </a:xfrm>
        </p:grpSpPr>
        <p:sp>
          <p:nvSpPr>
            <p:cNvPr id="151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2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59" name="BEFORE LOG IN TO COMPUTEROME 2.0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BEFORE LOG IN TO COMPUTEROME 2.0</a:t>
              </a:r>
            </a:p>
          </p:txBody>
        </p:sp>
        <p:sp>
          <p:nvSpPr>
            <p:cNvPr id="160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2" name="Прямоугольник 13"/>
          <p:cNvSpPr/>
          <p:nvPr/>
        </p:nvSpPr>
        <p:spPr>
          <a:xfrm>
            <a:off x="127000" y="8213050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63" name="Текст 2"/>
          <p:cNvSpPr txBox="1"/>
          <p:nvPr/>
        </p:nvSpPr>
        <p:spPr>
          <a:xfrm>
            <a:off x="1934719" y="9886923"/>
            <a:ext cx="4464940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4" name="Овал 27"/>
          <p:cNvSpPr/>
          <p:nvPr/>
        </p:nvSpPr>
        <p:spPr>
          <a:xfrm>
            <a:off x="3226478" y="7461020"/>
            <a:ext cx="1932222" cy="1932222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5" name="Овал 28"/>
          <p:cNvSpPr/>
          <p:nvPr/>
        </p:nvSpPr>
        <p:spPr>
          <a:xfrm>
            <a:off x="8639188" y="7461020"/>
            <a:ext cx="1932221" cy="1932222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6" name="Овал 29"/>
          <p:cNvSpPr/>
          <p:nvPr/>
        </p:nvSpPr>
        <p:spPr>
          <a:xfrm>
            <a:off x="14051898" y="7461020"/>
            <a:ext cx="1932222" cy="1932222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7" name="Овал 30"/>
          <p:cNvSpPr/>
          <p:nvPr/>
        </p:nvSpPr>
        <p:spPr>
          <a:xfrm>
            <a:off x="19464607" y="7461020"/>
            <a:ext cx="1932222" cy="1932222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8" name="ACCOUNT"/>
          <p:cNvSpPr txBox="1"/>
          <p:nvPr/>
        </p:nvSpPr>
        <p:spPr>
          <a:xfrm>
            <a:off x="3315152" y="6490043"/>
            <a:ext cx="1754874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69" name="ENTRUST APP"/>
          <p:cNvSpPr txBox="1"/>
          <p:nvPr/>
        </p:nvSpPr>
        <p:spPr>
          <a:xfrm>
            <a:off x="8377718" y="6490043"/>
            <a:ext cx="2455160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D698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ENTRUST APP</a:t>
            </a:r>
          </a:p>
        </p:txBody>
      </p:sp>
      <p:sp>
        <p:nvSpPr>
          <p:cNvPr id="170" name="PUTTY OR MOBAXTERM…"/>
          <p:cNvSpPr txBox="1"/>
          <p:nvPr/>
        </p:nvSpPr>
        <p:spPr>
          <a:xfrm>
            <a:off x="12875136" y="6293193"/>
            <a:ext cx="428574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600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PUTTY OR MOBAXTERM</a:t>
            </a:r>
          </a:p>
          <a:p>
            <a:pPr algn="ctr">
              <a:defRPr b="1" sz="2600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1" name="THINLINK CLIENT"/>
          <p:cNvSpPr txBox="1"/>
          <p:nvPr/>
        </p:nvSpPr>
        <p:spPr>
          <a:xfrm>
            <a:off x="18959407" y="6490043"/>
            <a:ext cx="29426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8C9C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THINLINK CLIENT</a:t>
            </a:r>
          </a:p>
        </p:txBody>
      </p:sp>
      <p:sp>
        <p:nvSpPr>
          <p:cNvPr id="172" name="Rectangle"/>
          <p:cNvSpPr/>
          <p:nvPr/>
        </p:nvSpPr>
        <p:spPr>
          <a:xfrm>
            <a:off x="1202282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" name="Rectangle"/>
          <p:cNvSpPr/>
          <p:nvPr/>
        </p:nvSpPr>
        <p:spPr>
          <a:xfrm>
            <a:off x="1743553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4" name="Rectangle"/>
          <p:cNvSpPr/>
          <p:nvPr/>
        </p:nvSpPr>
        <p:spPr>
          <a:xfrm>
            <a:off x="22848247" y="7796053"/>
            <a:ext cx="154930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" name="Rectangle"/>
          <p:cNvSpPr/>
          <p:nvPr/>
        </p:nvSpPr>
        <p:spPr>
          <a:xfrm>
            <a:off x="20186" y="7796053"/>
            <a:ext cx="17548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" name="Line"/>
          <p:cNvSpPr/>
          <p:nvPr/>
        </p:nvSpPr>
        <p:spPr>
          <a:xfrm flipV="1">
            <a:off x="12052778" y="7991375"/>
            <a:ext cx="567767" cy="879357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7" name="Line"/>
          <p:cNvSpPr/>
          <p:nvPr/>
        </p:nvSpPr>
        <p:spPr>
          <a:xfrm flipV="1">
            <a:off x="17440088" y="7991375"/>
            <a:ext cx="567767" cy="879357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8" name="Shape"/>
          <p:cNvSpPr/>
          <p:nvPr/>
        </p:nvSpPr>
        <p:spPr>
          <a:xfrm>
            <a:off x="3737836" y="7871344"/>
            <a:ext cx="909505" cy="104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79" name="Shape"/>
          <p:cNvSpPr/>
          <p:nvPr/>
        </p:nvSpPr>
        <p:spPr>
          <a:xfrm>
            <a:off x="14538825" y="7966209"/>
            <a:ext cx="894868" cy="88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0" name="Rounded Rectangle"/>
          <p:cNvSpPr/>
          <p:nvPr/>
        </p:nvSpPr>
        <p:spPr>
          <a:xfrm>
            <a:off x="19975965" y="7952308"/>
            <a:ext cx="961826" cy="962255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" name="Rounded Rectangle"/>
          <p:cNvSpPr/>
          <p:nvPr/>
        </p:nvSpPr>
        <p:spPr>
          <a:xfrm rot="3780000">
            <a:off x="20658880" y="7933996"/>
            <a:ext cx="256961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" name="Rounded Rectangle"/>
          <p:cNvSpPr/>
          <p:nvPr/>
        </p:nvSpPr>
        <p:spPr>
          <a:xfrm rot="1620000">
            <a:off x="20133067" y="8444878"/>
            <a:ext cx="256976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3" name="Текст 2"/>
          <p:cNvSpPr txBox="1"/>
          <p:nvPr/>
        </p:nvSpPr>
        <p:spPr>
          <a:xfrm>
            <a:off x="7195029" y="9886923"/>
            <a:ext cx="4698302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4" name="Текст 2"/>
          <p:cNvSpPr txBox="1"/>
          <p:nvPr/>
        </p:nvSpPr>
        <p:spPr>
          <a:xfrm>
            <a:off x="12467841" y="9886923"/>
            <a:ext cx="5281807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Windows users should have an ssh client. MobaXterm users have to configure their ssh settings - see link.</a:t>
            </a:r>
          </a:p>
        </p:txBody>
      </p:sp>
      <p:sp>
        <p:nvSpPr>
          <p:cNvPr id="185" name="https://www.computerome.dk/display/C2W/Getting+Started+-+new+users#GettingStarted-newusers-SSHlogintoComputerome2.0"/>
          <p:cNvSpPr txBox="1"/>
          <p:nvPr/>
        </p:nvSpPr>
        <p:spPr>
          <a:xfrm>
            <a:off x="5711118" y="4123270"/>
            <a:ext cx="17004203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sz="2500" u="sng">
                <a:solidFill>
                  <a:srgbClr val="323E4E"/>
                </a:solidFill>
                <a:hlinkClick r:id="rId2" invalidUrl="" action="" tgtFrame="" tooltip="" history="1" highlightClick="0" endSnd="0"/>
              </a:rPr>
              <a:t>https://www.computerome.dk/display/C2W/Getting+Started+-+new+users#GettingStarted-newusers-SSHlogintoComputerome2.0</a:t>
            </a:r>
            <a:r>
              <a:t> </a:t>
            </a:r>
          </a:p>
        </p:txBody>
      </p:sp>
      <p:sp>
        <p:nvSpPr>
          <p:cNvPr id="186" name="Текст 2"/>
          <p:cNvSpPr txBox="1"/>
          <p:nvPr/>
        </p:nvSpPr>
        <p:spPr>
          <a:xfrm>
            <a:off x="18015255" y="9886923"/>
            <a:ext cx="5315611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87" name="Rectangle"/>
          <p:cNvSpPr/>
          <p:nvPr/>
        </p:nvSpPr>
        <p:spPr>
          <a:xfrm>
            <a:off x="1606550" y="3712181"/>
            <a:ext cx="21410207" cy="1270001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b="1" sz="26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GETTING STARTED:</a:t>
            </a:r>
          </a:p>
        </p:txBody>
      </p:sp>
      <p:sp>
        <p:nvSpPr>
          <p:cNvPr id="189" name="Shape"/>
          <p:cNvSpPr/>
          <p:nvPr/>
        </p:nvSpPr>
        <p:spPr>
          <a:xfrm>
            <a:off x="9273887" y="7797975"/>
            <a:ext cx="662824" cy="118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0" name="Shape"/>
          <p:cNvSpPr/>
          <p:nvPr/>
        </p:nvSpPr>
        <p:spPr>
          <a:xfrm>
            <a:off x="9433359" y="8098292"/>
            <a:ext cx="344848" cy="485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193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4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7" name="Group"/>
          <p:cNvSpPr/>
          <p:nvPr/>
        </p:nvSpPr>
        <p:spPr>
          <a:xfrm>
            <a:off x="3635823" y="8684986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00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01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1" b="7850"/>
          <a:stretch>
            <a:fillRect/>
          </a:stretch>
        </p:blipFill>
        <p:spPr>
          <a:xfrm>
            <a:off x="11504988" y="4836517"/>
            <a:ext cx="7587208" cy="42034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11513918" y="4842491"/>
            <a:ext cx="11672132" cy="6739669"/>
            <a:chOff x="0" y="0"/>
            <a:chExt cx="11672130" cy="6739668"/>
          </a:xfrm>
        </p:grpSpPr>
        <p:pic>
          <p:nvPicPr>
            <p:cNvPr id="202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1"/>
            <a:stretch>
              <a:fillRect/>
            </a:stretch>
          </p:blipFill>
          <p:spPr>
            <a:xfrm>
              <a:off x="0" y="4648791"/>
              <a:ext cx="7587015" cy="208438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3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86" r="0" b="0"/>
            <a:stretch>
              <a:fillRect/>
            </a:stretch>
          </p:blipFill>
          <p:spPr>
            <a:xfrm>
              <a:off x="7746068" y="0"/>
              <a:ext cx="3926063" cy="673966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05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t="0" r="30465" b="25238"/>
          <a:stretch>
            <a:fillRect/>
          </a:stretch>
        </p:blipFill>
        <p:spPr>
          <a:xfrm>
            <a:off x="11498638" y="4555370"/>
            <a:ext cx="11772335" cy="751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pen a terminal…"/>
          <p:cNvSpPr txBox="1"/>
          <p:nvPr/>
        </p:nvSpPr>
        <p:spPr>
          <a:xfrm>
            <a:off x="3635823" y="9318882"/>
            <a:ext cx="6997601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6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07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08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09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12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3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5" name="Group"/>
          <p:cNvSpPr/>
          <p:nvPr/>
        </p:nvSpPr>
        <p:spPr>
          <a:xfrm>
            <a:off x="3635823" y="8686800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16" name="Open a terminal…"/>
          <p:cNvSpPr txBox="1"/>
          <p:nvPr/>
        </p:nvSpPr>
        <p:spPr>
          <a:xfrm>
            <a:off x="3634904" y="9321800"/>
            <a:ext cx="6963917" cy="15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2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7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218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9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0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22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l="0" t="3582" r="0" b="0"/>
          <a:stretch>
            <a:fillRect/>
          </a:stretch>
        </p:blipFill>
        <p:spPr>
          <a:xfrm>
            <a:off x="18825348" y="5971910"/>
            <a:ext cx="3600136" cy="61740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1515190" y="4670483"/>
            <a:ext cx="12124969" cy="7473413"/>
            <a:chOff x="0" y="0"/>
            <a:chExt cx="12124967" cy="7473412"/>
          </a:xfrm>
        </p:grpSpPr>
        <p:pic>
          <p:nvPicPr>
            <p:cNvPr id="224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37" cy="747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5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4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29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31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